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65" r:id="rId6"/>
    <p:sldId id="267" r:id="rId7"/>
    <p:sldId id="269" r:id="rId8"/>
    <p:sldId id="270" r:id="rId9"/>
    <p:sldId id="274" r:id="rId10"/>
    <p:sldId id="280" r:id="rId11"/>
    <p:sldId id="281" r:id="rId12"/>
    <p:sldId id="282" r:id="rId13"/>
    <p:sldId id="272" r:id="rId14"/>
    <p:sldId id="277" r:id="rId15"/>
    <p:sldId id="273" r:id="rId16"/>
    <p:sldId id="262" r:id="rId1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9085027F-16E2-4A2D-BF53-22E946E07EB4}" type="datetimeFigureOut">
              <a:rPr lang="en-US" smtClean="0"/>
              <a:t>1/30/2023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06CAF64-7C83-4082-AFE9-4BE2B7F745EE}" type="slidenum">
              <a:rPr lang="en-US" smtClean="0"/>
              <a:t>‹#›</a:t>
            </a:fld>
            <a:endParaRPr lang="en-US"/>
          </a:p>
        </p:txBody>
      </p:sp>
    </p:spTree>
    <p:extLst>
      <p:ext uri="{BB962C8B-B14F-4D97-AF65-F5344CB8AC3E}">
        <p14:creationId xmlns:p14="http://schemas.microsoft.com/office/powerpoint/2010/main" val="958897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t-EE" sz="1200" b="1" kern="1200" dirty="0">
                <a:solidFill>
                  <a:schemeClr val="tx1"/>
                </a:solidFill>
                <a:effectLst/>
                <a:latin typeface="+mn-lt"/>
                <a:ea typeface="+mn-ea"/>
                <a:cs typeface="+mn-cs"/>
              </a:rPr>
              <a:t>Innovatiivsete ning linnakeskkonna kvaliteeti parandavate digi- ja rohelahenduste kasutuselevõtmine </a:t>
            </a:r>
            <a:endParaRPr lang="en-US" sz="1200" kern="1200" dirty="0">
              <a:solidFill>
                <a:schemeClr val="tx1"/>
              </a:solidFill>
              <a:effectLst/>
              <a:latin typeface="+mn-lt"/>
              <a:ea typeface="+mn-ea"/>
              <a:cs typeface="+mn-cs"/>
            </a:endParaRPr>
          </a:p>
          <a:p>
            <a:pPr lvl="1"/>
            <a:r>
              <a:rPr lang="et-EE" sz="1200" kern="1200" dirty="0">
                <a:solidFill>
                  <a:schemeClr val="tx1"/>
                </a:solidFill>
                <a:effectLst/>
                <a:latin typeface="+mn-lt"/>
                <a:ea typeface="+mn-ea"/>
                <a:cs typeface="+mn-cs"/>
              </a:rPr>
              <a:t>tegevussuund hõlmab kõikvõimalikke uusi algatusi, digi- ja rohelahenduste väljatöötamist, piloteerimist jms;</a:t>
            </a:r>
            <a:endParaRPr lang="en-US" sz="1200" kern="1200" dirty="0">
              <a:solidFill>
                <a:schemeClr val="tx1"/>
              </a:solidFill>
              <a:effectLst/>
              <a:latin typeface="+mn-lt"/>
              <a:ea typeface="+mn-ea"/>
              <a:cs typeface="+mn-cs"/>
            </a:endParaRPr>
          </a:p>
          <a:p>
            <a:pPr lvl="1"/>
            <a:r>
              <a:rPr lang="et-EE" sz="1200" kern="1200" dirty="0">
                <a:solidFill>
                  <a:schemeClr val="tx1"/>
                </a:solidFill>
                <a:effectLst/>
                <a:latin typeface="+mn-lt"/>
                <a:ea typeface="+mn-ea"/>
                <a:cs typeface="+mn-cs"/>
              </a:rPr>
              <a:t>konkreetsemateks algatusteks võivad olla nt nutikad liikuvuslahendused ja nende piloteerimine; uuenduslikud taristulahendused, mis leevendavad keskkonnaprobleeme (nt sademevee kasutamine jms); tänapäevaste rohekoridoride ja -alade kavandamine; linnakeskkonna ja avaliku ruumi kaasajastamine ning vastavate uudsete lahenduste rakendamine jms. </a:t>
            </a:r>
            <a:endParaRPr lang="en-US" sz="1200" kern="1200" dirty="0">
              <a:solidFill>
                <a:schemeClr val="tx1"/>
              </a:solidFill>
              <a:effectLst/>
              <a:latin typeface="+mn-lt"/>
              <a:ea typeface="+mn-ea"/>
              <a:cs typeface="+mn-cs"/>
            </a:endParaRPr>
          </a:p>
          <a:p>
            <a:pPr lvl="0"/>
            <a:r>
              <a:rPr lang="et-EE" sz="1200" b="1" kern="1200" dirty="0">
                <a:solidFill>
                  <a:schemeClr val="tx1"/>
                </a:solidFill>
                <a:effectLst/>
                <a:latin typeface="+mn-lt"/>
                <a:ea typeface="+mn-ea"/>
                <a:cs typeface="+mn-cs"/>
              </a:rPr>
              <a:t>Tallinna ja linnapiirkonna </a:t>
            </a:r>
            <a:r>
              <a:rPr lang="et-EE" sz="1200" b="1" kern="1200" dirty="0" err="1">
                <a:solidFill>
                  <a:schemeClr val="tx1"/>
                </a:solidFill>
                <a:effectLst/>
                <a:latin typeface="+mn-lt"/>
                <a:ea typeface="+mn-ea"/>
                <a:cs typeface="+mn-cs"/>
              </a:rPr>
              <a:t>kergrööbastranspordi</a:t>
            </a:r>
            <a:r>
              <a:rPr lang="et-EE" sz="1200" b="1" kern="1200" dirty="0">
                <a:solidFill>
                  <a:schemeClr val="tx1"/>
                </a:solidFill>
                <a:effectLst/>
                <a:latin typeface="+mn-lt"/>
                <a:ea typeface="+mn-ea"/>
                <a:cs typeface="+mn-cs"/>
              </a:rPr>
              <a:t> arendamine</a:t>
            </a:r>
            <a:endParaRPr lang="en-US" sz="1200" kern="1200" dirty="0">
              <a:solidFill>
                <a:schemeClr val="tx1"/>
              </a:solidFill>
              <a:effectLst/>
              <a:latin typeface="+mn-lt"/>
              <a:ea typeface="+mn-ea"/>
              <a:cs typeface="+mn-cs"/>
            </a:endParaRPr>
          </a:p>
          <a:p>
            <a:pPr lvl="1"/>
            <a:r>
              <a:rPr lang="et-EE" sz="1200" kern="1200" dirty="0">
                <a:solidFill>
                  <a:schemeClr val="tx1"/>
                </a:solidFill>
                <a:effectLst/>
                <a:latin typeface="+mn-lt"/>
                <a:ea typeface="+mn-ea"/>
                <a:cs typeface="+mn-cs"/>
              </a:rPr>
              <a:t>tegevussuuna fookuses on esmajärgus uute trammikoridoride arendamine ja olemasolevate liinide pikendamine Tallinna linnas.</a:t>
            </a:r>
            <a:endParaRPr lang="en-US" sz="1200" kern="1200" dirty="0">
              <a:solidFill>
                <a:schemeClr val="tx1"/>
              </a:solidFill>
              <a:effectLst/>
              <a:latin typeface="+mn-lt"/>
              <a:ea typeface="+mn-ea"/>
              <a:cs typeface="+mn-cs"/>
            </a:endParaRPr>
          </a:p>
          <a:p>
            <a:pPr lvl="0"/>
            <a:r>
              <a:rPr lang="et-EE" sz="1200" b="1" kern="1200" dirty="0" err="1">
                <a:solidFill>
                  <a:schemeClr val="tx1"/>
                </a:solidFill>
                <a:effectLst/>
                <a:latin typeface="+mn-lt"/>
                <a:ea typeface="+mn-ea"/>
                <a:cs typeface="+mn-cs"/>
              </a:rPr>
              <a:t>Mitmeliigiliste</a:t>
            </a:r>
            <a:r>
              <a:rPr lang="et-EE" sz="1200" b="1" kern="1200" dirty="0">
                <a:solidFill>
                  <a:schemeClr val="tx1"/>
                </a:solidFill>
                <a:effectLst/>
                <a:latin typeface="+mn-lt"/>
                <a:ea typeface="+mn-ea"/>
                <a:cs typeface="+mn-cs"/>
              </a:rPr>
              <a:t> transpordisõlmede ning säästvate liikumislahenduste arendamine</a:t>
            </a:r>
            <a:endParaRPr lang="en-US" sz="1200" kern="1200" dirty="0">
              <a:solidFill>
                <a:schemeClr val="tx1"/>
              </a:solidFill>
              <a:effectLst/>
              <a:latin typeface="+mn-lt"/>
              <a:ea typeface="+mn-ea"/>
              <a:cs typeface="+mn-cs"/>
            </a:endParaRPr>
          </a:p>
          <a:p>
            <a:pPr lvl="1"/>
            <a:r>
              <a:rPr lang="et-EE" sz="1200" kern="1200" dirty="0">
                <a:solidFill>
                  <a:schemeClr val="tx1"/>
                </a:solidFill>
                <a:effectLst/>
                <a:latin typeface="+mn-lt"/>
                <a:ea typeface="+mn-ea"/>
                <a:cs typeface="+mn-cs"/>
              </a:rPr>
              <a:t>tegevussuund hõlmab nii strateegilise tähtsusega ühistransporditerminalide väljaarendamist (nn suured </a:t>
            </a:r>
            <a:r>
              <a:rPr lang="et-EE" sz="1200" kern="1200" dirty="0" err="1">
                <a:solidFill>
                  <a:schemeClr val="tx1"/>
                </a:solidFill>
                <a:effectLst/>
                <a:latin typeface="+mn-lt"/>
                <a:ea typeface="+mn-ea"/>
                <a:cs typeface="+mn-cs"/>
              </a:rPr>
              <a:t>HUBid</a:t>
            </a:r>
            <a:r>
              <a:rPr lang="et-EE" sz="1200" kern="1200" dirty="0">
                <a:solidFill>
                  <a:schemeClr val="tx1"/>
                </a:solidFill>
                <a:effectLst/>
                <a:latin typeface="+mn-lt"/>
                <a:ea typeface="+mn-ea"/>
                <a:cs typeface="+mn-cs"/>
              </a:rPr>
              <a:t>) kui ka regionaalse ja kohaliku tähtsusega sõlmjaamade ja </a:t>
            </a:r>
            <a:r>
              <a:rPr lang="et-EE" sz="1200" kern="1200" dirty="0" err="1">
                <a:solidFill>
                  <a:schemeClr val="tx1"/>
                </a:solidFill>
                <a:effectLst/>
                <a:latin typeface="+mn-lt"/>
                <a:ea typeface="+mn-ea"/>
                <a:cs typeface="+mn-cs"/>
              </a:rPr>
              <a:t>liikvuspunktide</a:t>
            </a:r>
            <a:r>
              <a:rPr lang="et-EE" sz="1200" kern="1200" dirty="0">
                <a:solidFill>
                  <a:schemeClr val="tx1"/>
                </a:solidFill>
                <a:effectLst/>
                <a:latin typeface="+mn-lt"/>
                <a:ea typeface="+mn-ea"/>
                <a:cs typeface="+mn-cs"/>
              </a:rPr>
              <a:t> võrgustiku kavandamist ja väljaehitamist (buss, rong, sõiduauto, jalgratas jms), pargi &amp; reisi lahendusi jms.</a:t>
            </a:r>
            <a:endParaRPr lang="en-US" sz="1200" kern="1200" dirty="0">
              <a:solidFill>
                <a:schemeClr val="tx1"/>
              </a:solidFill>
              <a:effectLst/>
              <a:latin typeface="+mn-lt"/>
              <a:ea typeface="+mn-ea"/>
              <a:cs typeface="+mn-cs"/>
            </a:endParaRPr>
          </a:p>
          <a:p>
            <a:pPr lvl="0"/>
            <a:r>
              <a:rPr lang="et-EE" sz="1200" b="1" kern="1200" dirty="0">
                <a:solidFill>
                  <a:schemeClr val="tx1"/>
                </a:solidFill>
                <a:effectLst/>
                <a:latin typeface="+mn-lt"/>
                <a:ea typeface="+mn-ea"/>
                <a:cs typeface="+mn-cs"/>
              </a:rPr>
              <a:t>Jalg- ja jalgrattateede võrgustiku terviklik väljaarendamine </a:t>
            </a:r>
            <a:endParaRPr lang="en-US" sz="1200" kern="1200" dirty="0">
              <a:solidFill>
                <a:schemeClr val="tx1"/>
              </a:solidFill>
              <a:effectLst/>
              <a:latin typeface="+mn-lt"/>
              <a:ea typeface="+mn-ea"/>
              <a:cs typeface="+mn-cs"/>
            </a:endParaRPr>
          </a:p>
          <a:p>
            <a:pPr lvl="1"/>
            <a:r>
              <a:rPr lang="et-EE" sz="1200" kern="1200" dirty="0">
                <a:solidFill>
                  <a:schemeClr val="tx1"/>
                </a:solidFill>
                <a:effectLst/>
                <a:latin typeface="+mn-lt"/>
                <a:ea typeface="+mn-ea"/>
                <a:cs typeface="+mn-cs"/>
              </a:rPr>
              <a:t>tegevussuund hõlmab jalg- ja jalgrattateede (JTT) ning eraldatud rattateede ja -radade arendamist nii Tallinna linnas kui ka kogu linnapiirkonnas, eesmärgiga tagada terviklik JTT võrgustik ning turvaline ja säästvaid liikumisviise võimaldav keskkond.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06CAF64-7C83-4082-AFE9-4BE2B7F745EE}" type="slidenum">
              <a:rPr lang="en-US" smtClean="0"/>
              <a:t>12</a:t>
            </a:fld>
            <a:endParaRPr lang="en-US"/>
          </a:p>
        </p:txBody>
      </p:sp>
    </p:spTree>
    <p:extLst>
      <p:ext uri="{BB962C8B-B14F-4D97-AF65-F5344CB8AC3E}">
        <p14:creationId xmlns:p14="http://schemas.microsoft.com/office/powerpoint/2010/main" val="1249103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7F4FA-1648-4EF1-95DB-19E17F9A7E7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34657CB-F22E-4246-9710-DD029BDEBE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4E8217-8864-4572-A3DD-519026BEF647}"/>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5" name="Footer Placeholder 4">
            <a:extLst>
              <a:ext uri="{FF2B5EF4-FFF2-40B4-BE49-F238E27FC236}">
                <a16:creationId xmlns:a16="http://schemas.microsoft.com/office/drawing/2014/main" id="{8CE51A34-DE4E-4995-B5EA-56B0942B3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05DD80-8854-44D6-8FC1-BA368D4DBF06}"/>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274368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317C6-67A4-4790-A951-B5AB6BCB40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CD076CD-9214-4265-AE5D-7D5FAB3B65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248E98-BF25-412A-9D19-D9A7E70BD6D7}"/>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5" name="Footer Placeholder 4">
            <a:extLst>
              <a:ext uri="{FF2B5EF4-FFF2-40B4-BE49-F238E27FC236}">
                <a16:creationId xmlns:a16="http://schemas.microsoft.com/office/drawing/2014/main" id="{E7A6FD67-7FD7-464F-A794-94EE981AA3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0FC9C6-8CE8-43A2-9F3D-BA3ED810C51A}"/>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14112238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9BC87B-B455-45BE-995B-286DD20EF5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A10C65-D315-4F16-8065-0130B91EFA5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D746AE-D303-4E76-AAEC-76321678DA44}"/>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5" name="Footer Placeholder 4">
            <a:extLst>
              <a:ext uri="{FF2B5EF4-FFF2-40B4-BE49-F238E27FC236}">
                <a16:creationId xmlns:a16="http://schemas.microsoft.com/office/drawing/2014/main" id="{B85AF030-5F30-4B21-BF91-2972FBEC89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4A8EE6-301B-4F9E-8460-A4761EA59E98}"/>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178597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31F62-A0B5-4360-9380-5F029405C4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A602FD1-6A6C-438A-9B72-83BD278BBFB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9CF8A-03EE-4B08-9151-7EBD79B189FA}"/>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5" name="Footer Placeholder 4">
            <a:extLst>
              <a:ext uri="{FF2B5EF4-FFF2-40B4-BE49-F238E27FC236}">
                <a16:creationId xmlns:a16="http://schemas.microsoft.com/office/drawing/2014/main" id="{807FAF1E-E68B-4D1F-B5FB-B90C293EA0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FA6AAC-492D-44F1-871A-E0F38F8881E9}"/>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890702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71056-7BF6-4435-9973-A36417AD2D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2660691-2D1F-4D05-AA66-7A52B10C075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E785ACA-24CA-4EEA-88EC-254F989D3136}"/>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5" name="Footer Placeholder 4">
            <a:extLst>
              <a:ext uri="{FF2B5EF4-FFF2-40B4-BE49-F238E27FC236}">
                <a16:creationId xmlns:a16="http://schemas.microsoft.com/office/drawing/2014/main" id="{ADB84BFB-C73F-4486-A636-55AC7769C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E75A4C-E334-4846-8B69-92DA767AFB2E}"/>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3917047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C59C8-0883-4158-B089-B6FB4CFC43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FC637B-4EE5-4BF7-A352-5C374E83D47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0E78D8-4A99-4EE5-BB59-9C0303D9940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BC0B3A-2177-4879-B0E2-F68277BF04A2}"/>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6" name="Footer Placeholder 5">
            <a:extLst>
              <a:ext uri="{FF2B5EF4-FFF2-40B4-BE49-F238E27FC236}">
                <a16:creationId xmlns:a16="http://schemas.microsoft.com/office/drawing/2014/main" id="{D1179F0C-6BC4-45FC-B5C6-1647CB8FB5C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361B6C-DE18-4CB3-A67A-230037C9EE89}"/>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3457384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A4CFE-E019-4575-AFDF-2AAE3EE36E8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833EB1-BC15-4FC4-B006-90FCD7951B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0E995A5-71B9-493B-A449-579DE52FCB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870C16-72E0-43A7-8D66-F1F2711F9B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0B08BC-5E04-4ECF-A274-D487CE388E5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511B4D-D180-416F-AC11-C655B182BF5D}"/>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8" name="Footer Placeholder 7">
            <a:extLst>
              <a:ext uri="{FF2B5EF4-FFF2-40B4-BE49-F238E27FC236}">
                <a16:creationId xmlns:a16="http://schemas.microsoft.com/office/drawing/2014/main" id="{4E2DE432-DC09-4A14-AF86-8343F7EFD8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1396CB8-BF50-40F1-955C-582D2B570048}"/>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2283412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47B9D-EB0E-4401-84A8-AC6A8ED570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CB9188-AEF0-48B2-923B-F127C6BB4105}"/>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4" name="Footer Placeholder 3">
            <a:extLst>
              <a:ext uri="{FF2B5EF4-FFF2-40B4-BE49-F238E27FC236}">
                <a16:creationId xmlns:a16="http://schemas.microsoft.com/office/drawing/2014/main" id="{80464428-665F-4C90-8AC6-BC501ED552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87A3356-4053-4278-8DEE-1E2435BCB38C}"/>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1092673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C5E738-454B-4DEC-A097-60879EEDA116}"/>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3" name="Footer Placeholder 2">
            <a:extLst>
              <a:ext uri="{FF2B5EF4-FFF2-40B4-BE49-F238E27FC236}">
                <a16:creationId xmlns:a16="http://schemas.microsoft.com/office/drawing/2014/main" id="{A9994221-7C60-495F-AB5E-CF170D6914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A6F60D4-3834-4D43-971D-E20D37EB9403}"/>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143953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7663B-254A-4989-BE9F-56455CB748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83AFF1-2633-4ECC-8039-0A011F6F7B8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857BE5A-C3EA-4E9F-9AFC-F58B02C294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D4304A6-CE3A-4F3B-8464-4F00A51777EE}"/>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6" name="Footer Placeholder 5">
            <a:extLst>
              <a:ext uri="{FF2B5EF4-FFF2-40B4-BE49-F238E27FC236}">
                <a16:creationId xmlns:a16="http://schemas.microsoft.com/office/drawing/2014/main" id="{D5F68C8F-66C8-4103-A8A6-DF20B6D1C5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BE79C2-17FD-4639-A1BF-8692B2894AA9}"/>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2156801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09418-9D57-49F5-96FF-A9A5986F5C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851F008-DBEF-4497-BB1D-239045561F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3B3978C-0645-431E-88B5-454F23A291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51AA530-13EC-4085-B66B-335839F0EDFB}"/>
              </a:ext>
            </a:extLst>
          </p:cNvPr>
          <p:cNvSpPr>
            <a:spLocks noGrp="1"/>
          </p:cNvSpPr>
          <p:nvPr>
            <p:ph type="dt" sz="half" idx="10"/>
          </p:nvPr>
        </p:nvSpPr>
        <p:spPr/>
        <p:txBody>
          <a:bodyPr/>
          <a:lstStyle/>
          <a:p>
            <a:fld id="{C8381B0C-8BA7-418A-BA8C-F35963F810C5}" type="datetimeFigureOut">
              <a:rPr lang="en-US" smtClean="0"/>
              <a:t>1/30/2023</a:t>
            </a:fld>
            <a:endParaRPr lang="en-US"/>
          </a:p>
        </p:txBody>
      </p:sp>
      <p:sp>
        <p:nvSpPr>
          <p:cNvPr id="6" name="Footer Placeholder 5">
            <a:extLst>
              <a:ext uri="{FF2B5EF4-FFF2-40B4-BE49-F238E27FC236}">
                <a16:creationId xmlns:a16="http://schemas.microsoft.com/office/drawing/2014/main" id="{C96812B1-2540-4858-8E0B-9DC8220733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5738BD-CEC0-4627-A46E-58C8A875AB98}"/>
              </a:ext>
            </a:extLst>
          </p:cNvPr>
          <p:cNvSpPr>
            <a:spLocks noGrp="1"/>
          </p:cNvSpPr>
          <p:nvPr>
            <p:ph type="sldNum" sz="quarter" idx="12"/>
          </p:nvPr>
        </p:nvSpPr>
        <p:spPr/>
        <p:txBody>
          <a:bodyPr/>
          <a:lstStyle/>
          <a:p>
            <a:fld id="{10A6FC76-2B76-4A7E-813D-F9D5E0A219ED}" type="slidenum">
              <a:rPr lang="en-US" smtClean="0"/>
              <a:t>‹#›</a:t>
            </a:fld>
            <a:endParaRPr lang="en-US"/>
          </a:p>
        </p:txBody>
      </p:sp>
    </p:spTree>
    <p:extLst>
      <p:ext uri="{BB962C8B-B14F-4D97-AF65-F5344CB8AC3E}">
        <p14:creationId xmlns:p14="http://schemas.microsoft.com/office/powerpoint/2010/main" val="4100743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79D855B-3DE8-4CD1-AB4F-1DC668475C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D640D55-A2BC-4D8A-B1C0-91D47E0A86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7AC422-7517-42FB-AF6B-F22001B42D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381B0C-8BA7-418A-BA8C-F35963F810C5}" type="datetimeFigureOut">
              <a:rPr lang="en-US" smtClean="0"/>
              <a:t>1/30/2023</a:t>
            </a:fld>
            <a:endParaRPr lang="en-US"/>
          </a:p>
        </p:txBody>
      </p:sp>
      <p:sp>
        <p:nvSpPr>
          <p:cNvPr id="5" name="Footer Placeholder 4">
            <a:extLst>
              <a:ext uri="{FF2B5EF4-FFF2-40B4-BE49-F238E27FC236}">
                <a16:creationId xmlns:a16="http://schemas.microsoft.com/office/drawing/2014/main" id="{663A416F-0C97-426D-8729-3E29F5216B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BA28B8-553E-4CC1-B110-749FFB8204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A6FC76-2B76-4A7E-813D-F9D5E0A219ED}" type="slidenum">
              <a:rPr lang="en-US" smtClean="0"/>
              <a:t>‹#›</a:t>
            </a:fld>
            <a:endParaRPr lang="en-US"/>
          </a:p>
        </p:txBody>
      </p:sp>
    </p:spTree>
    <p:extLst>
      <p:ext uri="{BB962C8B-B14F-4D97-AF65-F5344CB8AC3E}">
        <p14:creationId xmlns:p14="http://schemas.microsoft.com/office/powerpoint/2010/main" val="3146311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tiina@hol.ee"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9A309-E088-4F9C-81A1-FF797E7ADB24}"/>
              </a:ext>
            </a:extLst>
          </p:cNvPr>
          <p:cNvSpPr>
            <a:spLocks noGrp="1"/>
          </p:cNvSpPr>
          <p:nvPr>
            <p:ph type="ctrTitle"/>
          </p:nvPr>
        </p:nvSpPr>
        <p:spPr>
          <a:xfrm>
            <a:off x="942680" y="1701203"/>
            <a:ext cx="9638634" cy="2073843"/>
          </a:xfrm>
        </p:spPr>
        <p:txBody>
          <a:bodyPr>
            <a:normAutofit/>
          </a:bodyPr>
          <a:lstStyle/>
          <a:p>
            <a:r>
              <a:rPr lang="et-EE" altLang="en-US" sz="4400" b="1" dirty="0">
                <a:solidFill>
                  <a:srgbClr val="800000"/>
                </a:solidFill>
                <a:latin typeface="Arial" panose="020B0604020202020204" pitchFamily="34" charset="0"/>
                <a:ea typeface="Lato" charset="0"/>
                <a:cs typeface="Arial" panose="020B0604020202020204" pitchFamily="34" charset="0"/>
                <a:sym typeface="Lato Light" charset="0"/>
              </a:rPr>
              <a:t>Harju maakonna arengustrateegia 2040+</a:t>
            </a:r>
            <a:endParaRPr lang="en-US" sz="4400" dirty="0">
              <a:solidFill>
                <a:srgbClr val="800000"/>
              </a:solidFill>
            </a:endParaRPr>
          </a:p>
        </p:txBody>
      </p:sp>
      <p:sp>
        <p:nvSpPr>
          <p:cNvPr id="3" name="Subtitle 2">
            <a:extLst>
              <a:ext uri="{FF2B5EF4-FFF2-40B4-BE49-F238E27FC236}">
                <a16:creationId xmlns:a16="http://schemas.microsoft.com/office/drawing/2014/main" id="{0A935EF9-653A-45E9-B467-F066309281DF}"/>
              </a:ext>
            </a:extLst>
          </p:cNvPr>
          <p:cNvSpPr>
            <a:spLocks noGrp="1"/>
          </p:cNvSpPr>
          <p:nvPr>
            <p:ph type="subTitle" idx="1"/>
          </p:nvPr>
        </p:nvSpPr>
        <p:spPr>
          <a:xfrm>
            <a:off x="1465277" y="4269996"/>
            <a:ext cx="9144000" cy="1541477"/>
          </a:xfrm>
        </p:spPr>
        <p:txBody>
          <a:bodyPr>
            <a:normAutofit/>
          </a:bodyPr>
          <a:lstStyle/>
          <a:p>
            <a:r>
              <a:rPr lang="et-EE" sz="2800" dirty="0"/>
              <a:t>31</a:t>
            </a:r>
            <a:r>
              <a:rPr lang="en-US" sz="2800" dirty="0"/>
              <a:t>.</a:t>
            </a:r>
            <a:r>
              <a:rPr lang="et-EE" sz="2800" dirty="0"/>
              <a:t>01.</a:t>
            </a:r>
            <a:r>
              <a:rPr lang="en-US" sz="2800" dirty="0"/>
              <a:t>202</a:t>
            </a:r>
            <a:r>
              <a:rPr lang="et-EE" sz="2800" dirty="0"/>
              <a:t>3</a:t>
            </a:r>
            <a:endParaRPr lang="en-US" sz="2800" dirty="0"/>
          </a:p>
        </p:txBody>
      </p:sp>
      <p:pic>
        <p:nvPicPr>
          <p:cNvPr id="4" name="Picture 3">
            <a:extLst>
              <a:ext uri="{FF2B5EF4-FFF2-40B4-BE49-F238E27FC236}">
                <a16:creationId xmlns:a16="http://schemas.microsoft.com/office/drawing/2014/main" id="{DAFEA5B3-4DA3-4EE7-8418-F810EB351542}"/>
              </a:ext>
            </a:extLst>
          </p:cNvPr>
          <p:cNvPicPr>
            <a:picLocks noChangeAspect="1"/>
          </p:cNvPicPr>
          <p:nvPr/>
        </p:nvPicPr>
        <p:blipFill>
          <a:blip r:embed="rId2"/>
          <a:stretch>
            <a:fillRect/>
          </a:stretch>
        </p:blipFill>
        <p:spPr>
          <a:xfrm>
            <a:off x="4188475" y="465897"/>
            <a:ext cx="3815049" cy="859564"/>
          </a:xfrm>
          <a:prstGeom prst="rect">
            <a:avLst/>
          </a:prstGeom>
        </p:spPr>
      </p:pic>
    </p:spTree>
    <p:extLst>
      <p:ext uri="{BB962C8B-B14F-4D97-AF65-F5344CB8AC3E}">
        <p14:creationId xmlns:p14="http://schemas.microsoft.com/office/powerpoint/2010/main" val="1983632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1041648" y="54195"/>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905311" y="399823"/>
            <a:ext cx="9220200" cy="564911"/>
          </a:xfrm>
        </p:spPr>
        <p:txBody>
          <a:bodyPr>
            <a:noAutofit/>
          </a:bodyPr>
          <a:lstStyle/>
          <a:p>
            <a:pPr algn="ctr"/>
            <a:r>
              <a:rPr lang="et-EE" sz="4000" b="1" dirty="0">
                <a:solidFill>
                  <a:srgbClr val="800000"/>
                </a:solidFill>
                <a:latin typeface="+mn-lt"/>
              </a:rPr>
              <a:t>Linnapiirkonna strateegia</a:t>
            </a:r>
            <a:endParaRPr lang="en-US" sz="4000"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679508" y="1174459"/>
            <a:ext cx="10674292" cy="5426331"/>
          </a:xfrm>
        </p:spPr>
        <p:txBody>
          <a:bodyPr>
            <a:noAutofit/>
          </a:bodyPr>
          <a:lstStyle/>
          <a:p>
            <a:pPr>
              <a:lnSpc>
                <a:spcPct val="100000"/>
              </a:lnSpc>
              <a:spcBef>
                <a:spcPts val="0"/>
              </a:spcBef>
              <a:spcAft>
                <a:spcPts val="600"/>
              </a:spcAft>
            </a:pPr>
            <a:r>
              <a:rPr lang="et-EE" dirty="0"/>
              <a:t>Harju maakonnas koostati linnapiirkonna strateegia maakonna arengustrateegia peatükina.</a:t>
            </a:r>
          </a:p>
          <a:p>
            <a:pPr>
              <a:lnSpc>
                <a:spcPct val="100000"/>
              </a:lnSpc>
              <a:spcBef>
                <a:spcPts val="0"/>
              </a:spcBef>
              <a:spcAft>
                <a:spcPts val="600"/>
              </a:spcAft>
            </a:pPr>
            <a:r>
              <a:rPr lang="et-EE" dirty="0"/>
              <a:t>Vajalik ühtekuuluvuspoliitika programmperioodi 2021-2027 linnapiirkonna arendamiseks suunatud vahendite kasutamiseks . </a:t>
            </a:r>
          </a:p>
          <a:p>
            <a:pPr>
              <a:lnSpc>
                <a:spcPct val="100000"/>
              </a:lnSpc>
              <a:spcBef>
                <a:spcPts val="0"/>
              </a:spcBef>
              <a:spcAft>
                <a:spcPts val="600"/>
              </a:spcAft>
            </a:pPr>
            <a:r>
              <a:rPr lang="et-EE" dirty="0"/>
              <a:t>Välja toodud need väljakutsed ja tegevussuunad, mida soovitakse lahendada eelkõige linnapiirkondade arendamise meetmetest. </a:t>
            </a:r>
          </a:p>
          <a:p>
            <a:pPr>
              <a:lnSpc>
                <a:spcPct val="100000"/>
              </a:lnSpc>
              <a:spcBef>
                <a:spcPts val="0"/>
              </a:spcBef>
              <a:spcAft>
                <a:spcPts val="600"/>
              </a:spcAft>
            </a:pPr>
            <a:r>
              <a:rPr lang="et-EE" dirty="0"/>
              <a:t>Tallinna linnapiirkonda on arvatud need kohalikud omavalitsused ja asustusüksused, millel on linnaline iseloom ning mis on funktsionaalselt väga tugevalt seotud Tallinnaga.</a:t>
            </a:r>
            <a:endParaRPr lang="en-US" dirty="0"/>
          </a:p>
        </p:txBody>
      </p:sp>
    </p:spTree>
    <p:extLst>
      <p:ext uri="{BB962C8B-B14F-4D97-AF65-F5344CB8AC3E}">
        <p14:creationId xmlns:p14="http://schemas.microsoft.com/office/powerpoint/2010/main" val="713460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46568420-7DDC-4084-8730-247DD052FF7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87325" y="28632"/>
            <a:ext cx="9011672" cy="6351775"/>
          </a:xfrm>
        </p:spPr>
      </p:pic>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3"/>
          <a:stretch>
            <a:fillRect/>
          </a:stretch>
        </p:blipFill>
        <p:spPr>
          <a:xfrm>
            <a:off x="11167122" y="66780"/>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2878597" y="5608023"/>
            <a:ext cx="9230212" cy="1183197"/>
          </a:xfrm>
        </p:spPr>
        <p:txBody>
          <a:bodyPr>
            <a:noAutofit/>
          </a:bodyPr>
          <a:lstStyle/>
          <a:p>
            <a:r>
              <a:rPr lang="et-EE" sz="2800" b="1" dirty="0">
                <a:latin typeface="+mn-lt"/>
              </a:rPr>
              <a:t>Jõelähtme</a:t>
            </a:r>
            <a:r>
              <a:rPr lang="en-US" sz="2800" b="1" dirty="0">
                <a:latin typeface="+mn-lt"/>
              </a:rPr>
              <a:t> </a:t>
            </a:r>
            <a:r>
              <a:rPr lang="en-US" sz="2800" b="1" dirty="0" err="1">
                <a:latin typeface="+mn-lt"/>
              </a:rPr>
              <a:t>vald</a:t>
            </a:r>
            <a:r>
              <a:rPr lang="en-US" sz="2800" b="1" dirty="0">
                <a:latin typeface="+mn-lt"/>
              </a:rPr>
              <a:t>: </a:t>
            </a:r>
            <a:r>
              <a:rPr lang="et-EE" sz="2800" dirty="0">
                <a:latin typeface="+mn-lt"/>
              </a:rPr>
              <a:t>Iru küla, Uusküla, Loo alevik, Liivamäe küla</a:t>
            </a:r>
            <a:endParaRPr lang="en-US" sz="2800" dirty="0">
              <a:latin typeface="+mn-lt"/>
            </a:endParaRPr>
          </a:p>
        </p:txBody>
      </p:sp>
    </p:spTree>
    <p:extLst>
      <p:ext uri="{BB962C8B-B14F-4D97-AF65-F5344CB8AC3E}">
        <p14:creationId xmlns:p14="http://schemas.microsoft.com/office/powerpoint/2010/main" val="2446278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3"/>
          <a:stretch>
            <a:fillRect/>
          </a:stretch>
        </p:blipFill>
        <p:spPr>
          <a:xfrm>
            <a:off x="11167122" y="66780"/>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893737" y="258949"/>
            <a:ext cx="9616076" cy="921669"/>
          </a:xfrm>
        </p:spPr>
        <p:txBody>
          <a:bodyPr>
            <a:noAutofit/>
          </a:bodyPr>
          <a:lstStyle/>
          <a:p>
            <a:pPr algn="ctr"/>
            <a:r>
              <a:rPr lang="et-EE" sz="4000" b="1" dirty="0">
                <a:solidFill>
                  <a:srgbClr val="800000"/>
                </a:solidFill>
                <a:latin typeface="+mn-lt"/>
              </a:rPr>
              <a:t>Linnapiirkonna arendamise eesmärgid ja tegevussuunad</a:t>
            </a:r>
            <a:endParaRPr lang="en-US" sz="4000"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559764" y="1423686"/>
            <a:ext cx="10726925" cy="5254905"/>
          </a:xfrm>
        </p:spPr>
        <p:txBody>
          <a:bodyPr>
            <a:noAutofit/>
          </a:bodyPr>
          <a:lstStyle/>
          <a:p>
            <a:r>
              <a:rPr lang="et-EE" b="1" dirty="0"/>
              <a:t>Linnapiirkonna arendamise eesmärgid:</a:t>
            </a:r>
            <a:endParaRPr lang="en-US" b="1" dirty="0"/>
          </a:p>
          <a:p>
            <a:pPr lvl="0"/>
            <a:r>
              <a:rPr lang="et-EE" sz="2300" dirty="0"/>
              <a:t>Tõsta linnapiirkonna ja linnakeskkonna kvaliteeti läbi uuenduslike pilootprojektide.</a:t>
            </a:r>
            <a:endParaRPr lang="en-US" sz="2300" dirty="0"/>
          </a:p>
          <a:p>
            <a:pPr lvl="0"/>
            <a:r>
              <a:rPr lang="et-EE" sz="2300" dirty="0"/>
              <a:t>Suurendada säästvate liikumisviiside kasutajate arvu ja osakaalu (ühistransport, jalgrattas jt sarnased liikumisviisid, jalgsi liiklejad) ning seeläbi vähendada transpordisektori CO</a:t>
            </a:r>
            <a:r>
              <a:rPr lang="et-EE" sz="2300" baseline="-25000" dirty="0"/>
              <a:t>2</a:t>
            </a:r>
            <a:r>
              <a:rPr lang="et-EE" sz="2300" dirty="0"/>
              <a:t> heidet ja liikluskoormust.</a:t>
            </a:r>
            <a:endParaRPr lang="en-US" sz="2300" dirty="0"/>
          </a:p>
          <a:p>
            <a:pPr lvl="0"/>
            <a:r>
              <a:rPr lang="et-EE" sz="2300" dirty="0"/>
              <a:t>Parandada ühistranspordi jt säästvate liikumisviiside kasutamise mugavust. </a:t>
            </a:r>
            <a:endParaRPr lang="en-US" sz="2300" dirty="0"/>
          </a:p>
          <a:p>
            <a:pPr marL="0" indent="0">
              <a:buNone/>
            </a:pPr>
            <a:r>
              <a:rPr lang="et-EE" b="1" dirty="0"/>
              <a:t>Linnapiirkonna arendamise tegevussuunad:</a:t>
            </a:r>
            <a:endParaRPr lang="en-US" b="1" dirty="0"/>
          </a:p>
          <a:p>
            <a:pPr lvl="0"/>
            <a:r>
              <a:rPr lang="et-EE" sz="2300" dirty="0"/>
              <a:t>Innovatiivsete ning linnakeskkonna kvaliteeti parandavate digi- ja rohelahenduste kasutuselevõtmine </a:t>
            </a:r>
            <a:endParaRPr lang="en-US" sz="2300" dirty="0"/>
          </a:p>
          <a:p>
            <a:pPr lvl="0"/>
            <a:r>
              <a:rPr lang="et-EE" sz="2300" dirty="0"/>
              <a:t>Tallinna ja linnapiirkonna </a:t>
            </a:r>
            <a:r>
              <a:rPr lang="et-EE" sz="2300" dirty="0" err="1"/>
              <a:t>kergrööbastranspordi</a:t>
            </a:r>
            <a:r>
              <a:rPr lang="et-EE" sz="2300" dirty="0"/>
              <a:t> arendamine</a:t>
            </a:r>
            <a:endParaRPr lang="en-US" sz="2300" dirty="0"/>
          </a:p>
          <a:p>
            <a:pPr lvl="0"/>
            <a:r>
              <a:rPr lang="et-EE" sz="2300" dirty="0" err="1"/>
              <a:t>Mitmeliigiliste</a:t>
            </a:r>
            <a:r>
              <a:rPr lang="et-EE" sz="2300" dirty="0"/>
              <a:t> transpordisõlmede ning säästvate liikumislahenduste arendamine</a:t>
            </a:r>
            <a:endParaRPr lang="en-US" sz="2300" dirty="0"/>
          </a:p>
          <a:p>
            <a:pPr lvl="0"/>
            <a:r>
              <a:rPr lang="et-EE" sz="2300" dirty="0"/>
              <a:t>Jalg- ja jalgrattateede võrgustiku terviklik väljaarendamine </a:t>
            </a:r>
            <a:endParaRPr lang="en-US" sz="2300" dirty="0"/>
          </a:p>
        </p:txBody>
      </p:sp>
    </p:spTree>
    <p:extLst>
      <p:ext uri="{BB962C8B-B14F-4D97-AF65-F5344CB8AC3E}">
        <p14:creationId xmlns:p14="http://schemas.microsoft.com/office/powerpoint/2010/main" val="2528907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7CCF07-AE29-423C-BEC3-7509D6E30CFC}"/>
              </a:ext>
            </a:extLst>
          </p:cNvPr>
          <p:cNvPicPr>
            <a:picLocks noChangeAspect="1"/>
          </p:cNvPicPr>
          <p:nvPr/>
        </p:nvPicPr>
        <p:blipFill>
          <a:blip r:embed="rId2"/>
          <a:stretch>
            <a:fillRect/>
          </a:stretch>
        </p:blipFill>
        <p:spPr>
          <a:xfrm flipH="1">
            <a:off x="10268253" y="293614"/>
            <a:ext cx="1263858" cy="1685926"/>
          </a:xfrm>
          <a:prstGeom prst="rect">
            <a:avLst/>
          </a:prstGeom>
        </p:spPr>
      </p:pic>
      <p:sp>
        <p:nvSpPr>
          <p:cNvPr id="2" name="Title 1">
            <a:extLst>
              <a:ext uri="{FF2B5EF4-FFF2-40B4-BE49-F238E27FC236}">
                <a16:creationId xmlns:a16="http://schemas.microsoft.com/office/drawing/2014/main" id="{55A29E96-D732-4739-B87A-4588A19D5078}"/>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64A9D5B8-68CA-469B-88AB-DC77482EE708}"/>
              </a:ext>
            </a:extLst>
          </p:cNvPr>
          <p:cNvSpPr>
            <a:spLocks noGrp="1"/>
          </p:cNvSpPr>
          <p:nvPr>
            <p:ph idx="1"/>
          </p:nvPr>
        </p:nvSpPr>
        <p:spPr/>
        <p:txBody>
          <a:bodyPr>
            <a:normAutofit/>
          </a:bodyPr>
          <a:lstStyle/>
          <a:p>
            <a:pPr marL="0" indent="0" algn="ctr">
              <a:buFontTx/>
              <a:buNone/>
              <a:defRPr/>
            </a:pPr>
            <a:endParaRPr lang="et-EE" sz="5400" b="1" dirty="0">
              <a:solidFill>
                <a:srgbClr val="800000"/>
              </a:solidFill>
            </a:endParaRPr>
          </a:p>
          <a:p>
            <a:pPr marL="0" indent="0" algn="ctr">
              <a:buFontTx/>
              <a:buNone/>
              <a:defRPr/>
            </a:pPr>
            <a:r>
              <a:rPr lang="et-EE" sz="5400" b="1" dirty="0">
                <a:solidFill>
                  <a:srgbClr val="800000"/>
                </a:solidFill>
                <a:latin typeface="Calibri" panose="020F0502020204030204" pitchFamily="34" charset="0"/>
              </a:rPr>
              <a:t>TÄNAN KUULAMAST!</a:t>
            </a:r>
          </a:p>
          <a:p>
            <a:pPr marL="0" indent="0" algn="ctr">
              <a:buFontTx/>
              <a:buNone/>
              <a:defRPr/>
            </a:pPr>
            <a:endParaRPr lang="et-EE" b="1" dirty="0">
              <a:latin typeface="Calibri" panose="020F0502020204030204" pitchFamily="34" charset="0"/>
            </a:endParaRPr>
          </a:p>
          <a:p>
            <a:pPr marL="0" indent="0" algn="ctr">
              <a:buFontTx/>
              <a:buNone/>
              <a:defRPr/>
            </a:pPr>
            <a:endParaRPr lang="et-EE" b="1" dirty="0">
              <a:latin typeface="Calibri" panose="020F0502020204030204" pitchFamily="34" charset="0"/>
            </a:endParaRPr>
          </a:p>
          <a:p>
            <a:pPr marL="0" indent="0" algn="ctr">
              <a:buFontTx/>
              <a:buNone/>
              <a:defRPr/>
            </a:pPr>
            <a:r>
              <a:rPr lang="et-EE" b="1" dirty="0">
                <a:latin typeface="Calibri" panose="020F0502020204030204" pitchFamily="34" charset="0"/>
                <a:cs typeface="Verdana"/>
              </a:rPr>
              <a:t>Tiina Beldsinsky</a:t>
            </a:r>
          </a:p>
          <a:p>
            <a:pPr marL="0" indent="0" algn="ctr">
              <a:buFontTx/>
              <a:buNone/>
              <a:defRPr/>
            </a:pPr>
            <a:r>
              <a:rPr lang="et-EE" b="1" dirty="0">
                <a:latin typeface="Calibri" panose="020F0502020204030204" pitchFamily="34" charset="0"/>
                <a:cs typeface="Verdana"/>
              </a:rPr>
              <a:t>Harjumaa Omavalitsuste Liit</a:t>
            </a:r>
          </a:p>
          <a:p>
            <a:pPr marL="0" indent="0" algn="ctr">
              <a:buFontTx/>
              <a:buNone/>
              <a:defRPr/>
            </a:pPr>
            <a:r>
              <a:rPr lang="et-EE" b="1" dirty="0">
                <a:latin typeface="Calibri" panose="020F0502020204030204" pitchFamily="34" charset="0"/>
                <a:cs typeface="Verdana"/>
                <a:hlinkClick r:id="rId3"/>
              </a:rPr>
              <a:t>tiina@hol.ee</a:t>
            </a:r>
            <a:endParaRPr lang="et-EE" b="1" dirty="0">
              <a:latin typeface="Calibri" panose="020F0502020204030204" pitchFamily="34" charset="0"/>
              <a:cs typeface="Verdana"/>
            </a:endParaRPr>
          </a:p>
          <a:p>
            <a:pPr marL="0" indent="0" algn="ctr">
              <a:buFontTx/>
              <a:buNone/>
              <a:defRPr/>
            </a:pPr>
            <a:endParaRPr lang="et-EE" b="1" dirty="0">
              <a:latin typeface="Calibri" panose="020F0502020204030204" pitchFamily="34" charset="0"/>
              <a:cs typeface="Verdana"/>
            </a:endParaRPr>
          </a:p>
          <a:p>
            <a:endParaRPr lang="et-EE" dirty="0">
              <a:latin typeface="Calibri" panose="020F0502020204030204" pitchFamily="34" charset="0"/>
            </a:endParaRPr>
          </a:p>
          <a:p>
            <a:endParaRPr lang="et-EE" dirty="0">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1881139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412113" y="399823"/>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594804" y="252005"/>
            <a:ext cx="9817309" cy="918391"/>
          </a:xfrm>
        </p:spPr>
        <p:txBody>
          <a:bodyPr>
            <a:normAutofit fontScale="90000"/>
          </a:bodyPr>
          <a:lstStyle/>
          <a:p>
            <a:pPr algn="ctr"/>
            <a:r>
              <a:rPr lang="et-EE" b="1" dirty="0">
                <a:solidFill>
                  <a:srgbClr val="800000"/>
                </a:solidFill>
                <a:latin typeface="+mn-lt"/>
              </a:rPr>
              <a:t>Harju maakonna arengustrateegia uuendamine</a:t>
            </a:r>
            <a:endParaRPr lang="en-US"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497385" y="1655988"/>
            <a:ext cx="10385571" cy="4802189"/>
          </a:xfrm>
        </p:spPr>
        <p:txBody>
          <a:bodyPr>
            <a:normAutofit fontScale="92500"/>
          </a:bodyPr>
          <a:lstStyle/>
          <a:p>
            <a:pPr algn="just"/>
            <a:r>
              <a:rPr lang="et-EE" dirty="0"/>
              <a:t>Eesmärk koostada </a:t>
            </a:r>
            <a:r>
              <a:rPr lang="et-EE" b="1" dirty="0"/>
              <a:t>uuendatud Harju maakonna arengustrateegia </a:t>
            </a:r>
            <a:r>
              <a:rPr lang="et-EE" dirty="0"/>
              <a:t>ning selle raames ka Tallinna linnapiirkonna </a:t>
            </a:r>
            <a:r>
              <a:rPr lang="et-EE" dirty="0" err="1"/>
              <a:t>jätkusuutliku</a:t>
            </a:r>
            <a:r>
              <a:rPr lang="et-EE" dirty="0"/>
              <a:t> arengu strateegia.</a:t>
            </a:r>
          </a:p>
          <a:p>
            <a:pPr algn="just"/>
            <a:r>
              <a:rPr lang="et-EE" dirty="0"/>
              <a:t>Maakonna arengustrateegia ülesehitus jääb sarnaseks olemasolevaga, uuendati hetkeolukorra ülevaade ja valdkonnaülesed eesmärgid;</a:t>
            </a:r>
          </a:p>
          <a:p>
            <a:pPr algn="just"/>
            <a:r>
              <a:rPr lang="et-EE" dirty="0"/>
              <a:t>Eraldi tähelepanu pöörati suurema mõjuga valdkondlike investeeringute ja tegevuste ülevaatamisele.</a:t>
            </a:r>
          </a:p>
          <a:p>
            <a:pPr algn="just"/>
            <a:r>
              <a:rPr lang="et-EE" dirty="0"/>
              <a:t>Uuendatud strateegia ajahorisondiks on 2040+. Strateegias jätkatakse kolme põhiteemaga: </a:t>
            </a:r>
            <a:r>
              <a:rPr lang="et-EE" b="1" dirty="0"/>
              <a:t>tegus rahvas, kvaliteetne elukeskkond, tasakaalustatud ruumimuster</a:t>
            </a:r>
            <a:r>
              <a:rPr lang="et-EE" dirty="0"/>
              <a:t>.</a:t>
            </a:r>
          </a:p>
          <a:p>
            <a:pPr algn="just"/>
            <a:r>
              <a:rPr lang="et-EE" dirty="0"/>
              <a:t>Harju maakonna uuendatud arengustrateegia on jätkuvalt lühike, konkreetne ja ülevaatlik. </a:t>
            </a:r>
          </a:p>
          <a:p>
            <a:endParaRPr lang="en-US" dirty="0"/>
          </a:p>
        </p:txBody>
      </p:sp>
    </p:spTree>
    <p:extLst>
      <p:ext uri="{BB962C8B-B14F-4D97-AF65-F5344CB8AC3E}">
        <p14:creationId xmlns:p14="http://schemas.microsoft.com/office/powerpoint/2010/main" val="1239037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412113" y="399823"/>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817357" y="252890"/>
            <a:ext cx="9446703" cy="1104570"/>
          </a:xfrm>
        </p:spPr>
        <p:txBody>
          <a:bodyPr>
            <a:noAutofit/>
          </a:bodyPr>
          <a:lstStyle/>
          <a:p>
            <a:pPr algn="ctr"/>
            <a:r>
              <a:rPr lang="et-EE" sz="4000" b="1" dirty="0">
                <a:solidFill>
                  <a:srgbClr val="800000"/>
                </a:solidFill>
                <a:latin typeface="+mn-lt"/>
                <a:cs typeface="Arial" panose="020B0604020202020204" pitchFamily="34" charset="0"/>
              </a:rPr>
              <a:t>Arengustrateegia uuendamise ajakava ja tegevused</a:t>
            </a:r>
            <a:endParaRPr lang="en-US" sz="4000"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669303" y="1357460"/>
            <a:ext cx="10684497" cy="5223266"/>
          </a:xfrm>
        </p:spPr>
        <p:txBody>
          <a:bodyPr>
            <a:noAutofit/>
          </a:bodyPr>
          <a:lstStyle/>
          <a:p>
            <a:pPr>
              <a:lnSpc>
                <a:spcPct val="100000"/>
              </a:lnSpc>
              <a:spcBef>
                <a:spcPts val="0"/>
              </a:spcBef>
            </a:pPr>
            <a:r>
              <a:rPr lang="et-EE" dirty="0">
                <a:cs typeface="Arial" panose="020B0604020202020204" pitchFamily="34" charset="0"/>
              </a:rPr>
              <a:t>Kehtiva arengustrateegia seire ja omavalitsuste külastused jaanuar-märts 2022</a:t>
            </a:r>
          </a:p>
          <a:p>
            <a:pPr>
              <a:lnSpc>
                <a:spcPct val="100000"/>
              </a:lnSpc>
              <a:spcBef>
                <a:spcPts val="0"/>
              </a:spcBef>
            </a:pPr>
            <a:r>
              <a:rPr lang="et-EE" dirty="0">
                <a:cs typeface="Arial" panose="020B0604020202020204" pitchFamily="34" charset="0"/>
              </a:rPr>
              <a:t>Avaseminar – 24.03.2022</a:t>
            </a:r>
          </a:p>
          <a:p>
            <a:pPr>
              <a:lnSpc>
                <a:spcPct val="100000"/>
              </a:lnSpc>
              <a:spcBef>
                <a:spcPts val="0"/>
              </a:spcBef>
            </a:pPr>
            <a:r>
              <a:rPr lang="et-EE" dirty="0">
                <a:cs typeface="Arial" panose="020B0604020202020204" pitchFamily="34" charset="0"/>
              </a:rPr>
              <a:t>Valdkondlikud töötoad:	Tegus rahvas – 12.04.2022 </a:t>
            </a:r>
          </a:p>
          <a:p>
            <a:pPr marL="0" indent="0">
              <a:lnSpc>
                <a:spcPct val="100000"/>
              </a:lnSpc>
              <a:spcBef>
                <a:spcPts val="0"/>
              </a:spcBef>
              <a:buNone/>
            </a:pPr>
            <a:r>
              <a:rPr lang="et-EE" dirty="0">
                <a:cs typeface="Arial" panose="020B0604020202020204" pitchFamily="34" charset="0"/>
              </a:rPr>
              <a:t>				Kvaliteetne elukeskkond - 12.04.2022</a:t>
            </a:r>
          </a:p>
          <a:p>
            <a:pPr marL="457200" lvl="1" indent="0">
              <a:lnSpc>
                <a:spcPct val="100000"/>
              </a:lnSpc>
              <a:spcBef>
                <a:spcPts val="0"/>
              </a:spcBef>
              <a:buNone/>
            </a:pPr>
            <a:r>
              <a:rPr lang="et-EE" sz="2800" dirty="0">
                <a:cs typeface="Arial" panose="020B0604020202020204" pitchFamily="34" charset="0"/>
              </a:rPr>
              <a:t>				Tasakaalustatud ruumimuster – 11.04.2022</a:t>
            </a:r>
          </a:p>
          <a:p>
            <a:pPr>
              <a:lnSpc>
                <a:spcPct val="100000"/>
              </a:lnSpc>
              <a:spcBef>
                <a:spcPts val="0"/>
              </a:spcBef>
            </a:pPr>
            <a:r>
              <a:rPr lang="et-EE" dirty="0">
                <a:cs typeface="Arial" panose="020B0604020202020204" pitchFamily="34" charset="0"/>
              </a:rPr>
              <a:t>Tööversiooni koostamine ja arutelud arengukomisjonis, arutelu linnapiirkonna omavalitsustega – aprill-oktoober 2022</a:t>
            </a:r>
          </a:p>
          <a:p>
            <a:pPr>
              <a:lnSpc>
                <a:spcPct val="100000"/>
              </a:lnSpc>
              <a:spcBef>
                <a:spcPts val="0"/>
              </a:spcBef>
            </a:pPr>
            <a:r>
              <a:rPr lang="et-EE" dirty="0">
                <a:cs typeface="Arial" panose="020B0604020202020204" pitchFamily="34" charset="0"/>
              </a:rPr>
              <a:t>Avalik väljapanek – november 2022, tähelepanekuid kuni 15. dets 22</a:t>
            </a:r>
          </a:p>
          <a:p>
            <a:pPr>
              <a:lnSpc>
                <a:spcPct val="100000"/>
              </a:lnSpc>
              <a:spcBef>
                <a:spcPts val="0"/>
              </a:spcBef>
            </a:pPr>
            <a:r>
              <a:rPr lang="et-EE" dirty="0">
                <a:cs typeface="Arial" panose="020B0604020202020204" pitchFamily="34" charset="0"/>
              </a:rPr>
              <a:t>Tutvustamine HOL volikogus – november 2022</a:t>
            </a:r>
          </a:p>
          <a:p>
            <a:pPr>
              <a:lnSpc>
                <a:spcPct val="100000"/>
              </a:lnSpc>
              <a:spcBef>
                <a:spcPts val="0"/>
              </a:spcBef>
            </a:pPr>
            <a:r>
              <a:rPr lang="et-EE" dirty="0">
                <a:cs typeface="Arial" panose="020B0604020202020204" pitchFamily="34" charset="0"/>
              </a:rPr>
              <a:t>Strateegia heakskiitmine maakonna linna- ja vallavolikogude poolt – 2023. aasta alguses</a:t>
            </a:r>
          </a:p>
          <a:p>
            <a:pPr>
              <a:lnSpc>
                <a:spcPct val="100000"/>
              </a:lnSpc>
              <a:spcBef>
                <a:spcPts val="0"/>
              </a:spcBef>
            </a:pPr>
            <a:endParaRPr lang="en-US" dirty="0"/>
          </a:p>
        </p:txBody>
      </p:sp>
    </p:spTree>
    <p:extLst>
      <p:ext uri="{BB962C8B-B14F-4D97-AF65-F5344CB8AC3E}">
        <p14:creationId xmlns:p14="http://schemas.microsoft.com/office/powerpoint/2010/main" val="498306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412113" y="399823"/>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p:txBody>
          <a:bodyPr/>
          <a:lstStyle/>
          <a:p>
            <a:endParaRPr lang="en-US" dirty="0"/>
          </a:p>
        </p:txBody>
      </p:sp>
      <p:pic>
        <p:nvPicPr>
          <p:cNvPr id="3" name="Content Placeholder 2">
            <a:extLst>
              <a:ext uri="{FF2B5EF4-FFF2-40B4-BE49-F238E27FC236}">
                <a16:creationId xmlns:a16="http://schemas.microsoft.com/office/drawing/2014/main" id="{F3194733-5F34-4EA0-B6FD-6A7C25410C47}"/>
              </a:ext>
            </a:extLst>
          </p:cNvPr>
          <p:cNvPicPr>
            <a:picLocks noGrp="1" noChangeAspect="1"/>
          </p:cNvPicPr>
          <p:nvPr>
            <p:ph idx="1"/>
          </p:nvPr>
        </p:nvPicPr>
        <p:blipFill>
          <a:blip r:embed="rId3"/>
          <a:stretch>
            <a:fillRect/>
          </a:stretch>
        </p:blipFill>
        <p:spPr>
          <a:xfrm>
            <a:off x="395141" y="86562"/>
            <a:ext cx="9550138" cy="6745670"/>
          </a:xfrm>
          <a:prstGeom prst="rect">
            <a:avLst/>
          </a:prstGeom>
        </p:spPr>
      </p:pic>
    </p:spTree>
    <p:extLst>
      <p:ext uri="{BB962C8B-B14F-4D97-AF65-F5344CB8AC3E}">
        <p14:creationId xmlns:p14="http://schemas.microsoft.com/office/powerpoint/2010/main" val="3677425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412113" y="399823"/>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905311" y="399823"/>
            <a:ext cx="9506802" cy="691887"/>
          </a:xfrm>
        </p:spPr>
        <p:txBody>
          <a:bodyPr>
            <a:normAutofit/>
          </a:bodyPr>
          <a:lstStyle/>
          <a:p>
            <a:r>
              <a:rPr lang="et-EE" sz="3600" b="1" dirty="0">
                <a:solidFill>
                  <a:srgbClr val="800000"/>
                </a:solidFill>
                <a:latin typeface="+mn-lt"/>
              </a:rPr>
              <a:t>Harju maakonna arengustrateegia 2040+ visioon</a:t>
            </a:r>
            <a:endParaRPr lang="en-US" sz="3600"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679507" y="1798601"/>
            <a:ext cx="10934315" cy="4802189"/>
          </a:xfrm>
        </p:spPr>
        <p:txBody>
          <a:bodyPr>
            <a:noAutofit/>
          </a:bodyPr>
          <a:lstStyle/>
          <a:p>
            <a:pPr marL="0" indent="0" algn="ctr">
              <a:buNone/>
            </a:pPr>
            <a:r>
              <a:rPr lang="et-EE" sz="2600" b="1" dirty="0"/>
              <a:t>Harju maakond on Põhja-Euroopa targa majanduse süda, siin on suurepärane elukeskkond ning kiired ja mugavad ühendused kogu maailmaga.</a:t>
            </a:r>
          </a:p>
          <a:p>
            <a:pPr algn="just"/>
            <a:endParaRPr lang="et-EE" sz="1200" dirty="0"/>
          </a:p>
          <a:p>
            <a:pPr marL="0" indent="0" algn="just">
              <a:buNone/>
            </a:pPr>
            <a:r>
              <a:rPr lang="et-EE" sz="2400" dirty="0"/>
              <a:t>Harju maakonnast on kujunenud Põhja-Euroopa tõmbekeskus, Tallinna ja Helsingi arengupotentsiaal on rakendatud kaksiklinna </a:t>
            </a:r>
            <a:r>
              <a:rPr lang="et-EE" sz="2400" dirty="0" err="1"/>
              <a:t>Talsinkina</a:t>
            </a:r>
            <a:r>
              <a:rPr lang="et-EE" sz="2400" dirty="0"/>
              <a:t>. Piirkonda iseloomustab teadmismahukas majandus, sh tark tootmine ja kõrge lisandväärtusega teenused. Harju maakonna elukeskkond on turvaline ja roheline, kaasaegsed ja kõrgel tasemel teenused on kättesaadavad kõigis piirkondades.  Maakonnas on rahulolevad, uuendusmeelsed ja tegusad inimesed ning kodukohta ja kultuuri väärtustavad kogukonnad. Harju maakonnas on kestlik taristu ning kiired, keskkonnasõbralikud ja mugavad ühendused nii maakonna siseselt, ülejäänud Eestiga kui ka rahvusvahelisel tasemel. Harju maakond on kogu Eesti arenguvedur. </a:t>
            </a:r>
          </a:p>
          <a:p>
            <a:pPr marL="0" indent="0" algn="ctr">
              <a:buNone/>
            </a:pPr>
            <a:r>
              <a:rPr lang="et-EE" sz="2400" dirty="0"/>
              <a:t>Harjumaal on hea!</a:t>
            </a:r>
          </a:p>
          <a:p>
            <a:pPr marL="0" indent="0" algn="ctr">
              <a:buNone/>
            </a:pPr>
            <a:endParaRPr lang="et-EE" sz="2400" dirty="0"/>
          </a:p>
        </p:txBody>
      </p:sp>
    </p:spTree>
    <p:extLst>
      <p:ext uri="{BB962C8B-B14F-4D97-AF65-F5344CB8AC3E}">
        <p14:creationId xmlns:p14="http://schemas.microsoft.com/office/powerpoint/2010/main" val="657006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939595" y="89105"/>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905311" y="371542"/>
            <a:ext cx="9220200" cy="691887"/>
          </a:xfrm>
        </p:spPr>
        <p:txBody>
          <a:bodyPr>
            <a:normAutofit/>
          </a:bodyPr>
          <a:lstStyle/>
          <a:p>
            <a:pPr algn="ctr"/>
            <a:r>
              <a:rPr lang="et-EE" sz="3600" b="1" dirty="0">
                <a:solidFill>
                  <a:srgbClr val="800000"/>
                </a:solidFill>
                <a:latin typeface="+mn-lt"/>
              </a:rPr>
              <a:t>Strateegilised eesmärgid ja tegevussuunad</a:t>
            </a:r>
            <a:endParaRPr lang="en-US" sz="3600"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310718" y="1411550"/>
            <a:ext cx="10708777" cy="5220068"/>
          </a:xfrm>
        </p:spPr>
        <p:txBody>
          <a:bodyPr>
            <a:noAutofit/>
          </a:bodyPr>
          <a:lstStyle/>
          <a:p>
            <a:pPr>
              <a:spcBef>
                <a:spcPts val="0"/>
              </a:spcBef>
            </a:pPr>
            <a:r>
              <a:rPr lang="et-EE" sz="2600" b="1" dirty="0"/>
              <a:t>SE1: </a:t>
            </a:r>
            <a:r>
              <a:rPr lang="et-EE" sz="2600" dirty="0"/>
              <a:t>Harju maakond on rahvusvaheliselt hinnatud uue majanduse ja innovatsiooni keskus, mille suurim väärtus on siinsed inimesed ja kogukonnad. </a:t>
            </a:r>
          </a:p>
          <a:p>
            <a:pPr marL="457200" lvl="1" indent="0">
              <a:spcBef>
                <a:spcPts val="0"/>
              </a:spcBef>
              <a:spcAft>
                <a:spcPts val="1200"/>
              </a:spcAft>
              <a:buNone/>
            </a:pPr>
            <a:r>
              <a:rPr lang="et-EE" sz="1600" b="1" dirty="0"/>
              <a:t>TS1 „Tegus rahvas“ </a:t>
            </a:r>
            <a:r>
              <a:rPr lang="et-EE" sz="1600" dirty="0"/>
              <a:t>- fookuses on õnnelikud, terved, haritud, ettevõtlikud, muudatustele ja uutele teadmistele avatud inimesed ning kodukanti väärtustavad aktiivsed kogukonnad.  </a:t>
            </a:r>
          </a:p>
          <a:p>
            <a:pPr>
              <a:spcBef>
                <a:spcPts val="0"/>
              </a:spcBef>
            </a:pPr>
            <a:r>
              <a:rPr lang="et-EE" sz="2600" b="1" dirty="0"/>
              <a:t>SE2: </a:t>
            </a:r>
            <a:r>
              <a:rPr lang="et-EE" sz="2600" dirty="0"/>
              <a:t>Harju maakonnas on Läänemere regiooni parim elukeskkond - turvaline, roheline, kestlik ning kaasaegsete töökohtade ja teenustega.</a:t>
            </a:r>
          </a:p>
          <a:p>
            <a:pPr marL="457200" lvl="1" indent="0">
              <a:spcBef>
                <a:spcPts val="0"/>
              </a:spcBef>
              <a:spcAft>
                <a:spcPts val="1200"/>
              </a:spcAft>
              <a:buNone/>
            </a:pPr>
            <a:r>
              <a:rPr lang="et-EE" sz="1600" b="1" dirty="0"/>
              <a:t>TS2 „Kvaliteetne elukeskkond ja -teenused“ </a:t>
            </a:r>
            <a:r>
              <a:rPr lang="et-EE" dirty="0"/>
              <a:t>- </a:t>
            </a:r>
            <a:r>
              <a:rPr lang="et-EE" sz="1600" dirty="0"/>
              <a:t>keskendutakse avalike teenuste paremale korraldamisele ja koostöölahendustele. </a:t>
            </a:r>
          </a:p>
          <a:p>
            <a:pPr>
              <a:spcBef>
                <a:spcPts val="0"/>
              </a:spcBef>
            </a:pPr>
            <a:r>
              <a:rPr lang="et-EE" sz="2600" b="1" dirty="0"/>
              <a:t>SE3: </a:t>
            </a:r>
            <a:r>
              <a:rPr lang="et-EE" sz="2600" dirty="0"/>
              <a:t>Harju maakonnas on jätkusuutlik ja tasakaalustatud maakasutus, kestlik taristu ning kiired ja keskkonnasäästlikud ühendused nii maakonna siseselt, ülejäänud Eestiga kui ka välisriikidega.</a:t>
            </a:r>
          </a:p>
          <a:p>
            <a:pPr marL="457200" lvl="1" indent="0">
              <a:spcBef>
                <a:spcPts val="0"/>
              </a:spcBef>
              <a:buNone/>
            </a:pPr>
            <a:r>
              <a:rPr lang="et-EE" sz="1600" b="1" dirty="0"/>
              <a:t>TS3 „Tasakaalustatud ruumimuster“ </a:t>
            </a:r>
            <a:r>
              <a:rPr lang="et-EE" dirty="0"/>
              <a:t>– </a:t>
            </a:r>
            <a:r>
              <a:rPr lang="et-EE" sz="1600" dirty="0"/>
              <a:t>keskmes on olulise mõjuga taristu pikaajaline planeerimine, sh eri transpordiliikide kasutamine ja ühendused ning suuremamahulised taristuobjektid.</a:t>
            </a:r>
            <a:endParaRPr lang="en-US" sz="1600" dirty="0"/>
          </a:p>
          <a:p>
            <a:pPr marL="0" indent="0">
              <a:buNone/>
            </a:pPr>
            <a:endParaRPr lang="et-EE" dirty="0"/>
          </a:p>
        </p:txBody>
      </p:sp>
    </p:spTree>
    <p:extLst>
      <p:ext uri="{BB962C8B-B14F-4D97-AF65-F5344CB8AC3E}">
        <p14:creationId xmlns:p14="http://schemas.microsoft.com/office/powerpoint/2010/main" val="928993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918140" y="151248"/>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905311" y="151248"/>
            <a:ext cx="9220200" cy="479066"/>
          </a:xfrm>
        </p:spPr>
        <p:txBody>
          <a:bodyPr>
            <a:normAutofit fontScale="90000"/>
          </a:bodyPr>
          <a:lstStyle/>
          <a:p>
            <a:pPr algn="ctr"/>
            <a:br>
              <a:rPr lang="et-EE" sz="4200" b="1" dirty="0"/>
            </a:br>
            <a:r>
              <a:rPr lang="en-EE" sz="4200" b="1" dirty="0">
                <a:solidFill>
                  <a:srgbClr val="800000"/>
                </a:solidFill>
                <a:latin typeface="+mn-lt"/>
              </a:rPr>
              <a:t>Prioriteetsed ettepanekud riigitasandile</a:t>
            </a:r>
            <a:br>
              <a:rPr lang="et-EE" b="1" dirty="0">
                <a:solidFill>
                  <a:srgbClr val="800000"/>
                </a:solidFill>
                <a:latin typeface="+mn-lt"/>
              </a:rPr>
            </a:br>
            <a:endParaRPr lang="en-US"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417251" y="732080"/>
            <a:ext cx="10981678" cy="5974672"/>
          </a:xfrm>
        </p:spPr>
        <p:txBody>
          <a:bodyPr>
            <a:noAutofit/>
          </a:bodyPr>
          <a:lstStyle/>
          <a:p>
            <a:pPr>
              <a:lnSpc>
                <a:spcPct val="100000"/>
              </a:lnSpc>
              <a:spcBef>
                <a:spcPts val="300"/>
              </a:spcBef>
            </a:pPr>
            <a:r>
              <a:rPr lang="en-US" sz="1900" b="1" dirty="0" err="1"/>
              <a:t>Kvalifitseeritud</a:t>
            </a:r>
            <a:r>
              <a:rPr lang="en-US" sz="1900" b="1" dirty="0"/>
              <a:t> </a:t>
            </a:r>
            <a:r>
              <a:rPr lang="en-US" sz="1900" b="1" dirty="0" err="1"/>
              <a:t>valdkonnaspetsialistide</a:t>
            </a:r>
            <a:r>
              <a:rPr lang="en-US" sz="1900" b="1" dirty="0"/>
              <a:t> </a:t>
            </a:r>
            <a:r>
              <a:rPr lang="en-US" sz="1900" b="1" dirty="0" err="1"/>
              <a:t>juurde</a:t>
            </a:r>
            <a:r>
              <a:rPr lang="en-US" sz="1900" b="1" dirty="0"/>
              <a:t>- ja </a:t>
            </a:r>
            <a:r>
              <a:rPr lang="en-US" sz="1900" b="1" dirty="0" err="1"/>
              <a:t>järelkasvu</a:t>
            </a:r>
            <a:r>
              <a:rPr lang="en-US" sz="1900" b="1" dirty="0"/>
              <a:t> </a:t>
            </a:r>
            <a:r>
              <a:rPr lang="en-US" sz="1900" b="1" dirty="0" err="1"/>
              <a:t>tagamine</a:t>
            </a:r>
            <a:r>
              <a:rPr lang="en-US" sz="1900" b="1" dirty="0"/>
              <a:t> </a:t>
            </a:r>
            <a:r>
              <a:rPr lang="en-US" sz="1900" b="1" dirty="0" err="1"/>
              <a:t>haridusvaldkonnas</a:t>
            </a:r>
            <a:r>
              <a:rPr lang="en-US" sz="1900" b="1" dirty="0"/>
              <a:t> </a:t>
            </a:r>
            <a:r>
              <a:rPr lang="en-US" sz="1900" dirty="0"/>
              <a:t>(</a:t>
            </a:r>
            <a:r>
              <a:rPr lang="en-US" sz="1900" dirty="0" err="1"/>
              <a:t>õpetajad</a:t>
            </a:r>
            <a:r>
              <a:rPr lang="en-US" sz="1900" dirty="0"/>
              <a:t>, </a:t>
            </a:r>
            <a:r>
              <a:rPr lang="en-US" sz="1900" dirty="0" err="1"/>
              <a:t>tugispetsialistid</a:t>
            </a:r>
            <a:r>
              <a:rPr lang="en-US" sz="1900" dirty="0"/>
              <a:t>), </a:t>
            </a:r>
            <a:r>
              <a:rPr lang="en-US" sz="1900" dirty="0" err="1"/>
              <a:t>meditsiinis</a:t>
            </a:r>
            <a:r>
              <a:rPr lang="en-US" sz="1900" dirty="0"/>
              <a:t> (</a:t>
            </a:r>
            <a:r>
              <a:rPr lang="en-US" sz="1900" dirty="0" err="1"/>
              <a:t>perearstid</a:t>
            </a:r>
            <a:r>
              <a:rPr lang="en-US" sz="1900" dirty="0"/>
              <a:t>), </a:t>
            </a:r>
            <a:r>
              <a:rPr lang="en-US" sz="1900" b="1" dirty="0" err="1"/>
              <a:t>sotsiaalvaldkonnas</a:t>
            </a:r>
            <a:r>
              <a:rPr lang="en-US" sz="1900" b="1" dirty="0"/>
              <a:t> </a:t>
            </a:r>
            <a:r>
              <a:rPr lang="en-US" sz="1900" b="1" dirty="0" err="1"/>
              <a:t>ning</a:t>
            </a:r>
            <a:r>
              <a:rPr lang="en-US" sz="1900" b="1" dirty="0"/>
              <a:t> KOV </a:t>
            </a:r>
            <a:r>
              <a:rPr lang="en-US" sz="1900" b="1" dirty="0" err="1"/>
              <a:t>ametnikkonnas</a:t>
            </a:r>
            <a:endParaRPr lang="en-US" sz="1900" b="1" dirty="0"/>
          </a:p>
          <a:p>
            <a:pPr>
              <a:lnSpc>
                <a:spcPct val="100000"/>
              </a:lnSpc>
              <a:spcBef>
                <a:spcPts val="300"/>
              </a:spcBef>
            </a:pPr>
            <a:r>
              <a:rPr lang="en-US" sz="1900" b="1" dirty="0" err="1"/>
              <a:t>Teadus</a:t>
            </a:r>
            <a:r>
              <a:rPr lang="en-US" sz="1900" b="1" dirty="0"/>
              <a:t>- ja </a:t>
            </a:r>
            <a:r>
              <a:rPr lang="en-US" sz="1900" b="1" dirty="0" err="1"/>
              <a:t>tehnoloogiainvesteeringute</a:t>
            </a:r>
            <a:r>
              <a:rPr lang="en-US" sz="1900" b="1" dirty="0"/>
              <a:t> </a:t>
            </a:r>
            <a:r>
              <a:rPr lang="en-US" sz="1900" b="1" dirty="0" err="1"/>
              <a:t>suurendamine</a:t>
            </a:r>
            <a:r>
              <a:rPr lang="en-US" sz="1900" b="1" dirty="0"/>
              <a:t> </a:t>
            </a:r>
            <a:r>
              <a:rPr lang="en-US" sz="1900" b="1" dirty="0" err="1"/>
              <a:t>ühiskonda</a:t>
            </a:r>
            <a:r>
              <a:rPr lang="en-US" sz="1900" b="1" dirty="0"/>
              <a:t> ja </a:t>
            </a:r>
            <a:r>
              <a:rPr lang="en-US" sz="1900" b="1" dirty="0" err="1"/>
              <a:t>ettevõtlusse</a:t>
            </a:r>
            <a:endParaRPr lang="en-US" sz="1900" b="1" dirty="0"/>
          </a:p>
          <a:p>
            <a:pPr>
              <a:lnSpc>
                <a:spcPct val="100000"/>
              </a:lnSpc>
              <a:spcBef>
                <a:spcPts val="300"/>
              </a:spcBef>
            </a:pPr>
            <a:r>
              <a:rPr lang="en-US" sz="1900" b="1" dirty="0" err="1"/>
              <a:t>Kohalike</a:t>
            </a:r>
            <a:r>
              <a:rPr lang="en-US" sz="1900" b="1" dirty="0"/>
              <a:t> </a:t>
            </a:r>
            <a:r>
              <a:rPr lang="en-US" sz="1900" b="1" dirty="0" err="1"/>
              <a:t>omavalitsuste</a:t>
            </a:r>
            <a:r>
              <a:rPr lang="en-US" sz="1900" b="1" dirty="0"/>
              <a:t> </a:t>
            </a:r>
            <a:r>
              <a:rPr lang="en-US" sz="1900" b="1" dirty="0" err="1"/>
              <a:t>ettevõtluse</a:t>
            </a:r>
            <a:r>
              <a:rPr lang="en-US" sz="1900" b="1" dirty="0"/>
              <a:t> </a:t>
            </a:r>
            <a:r>
              <a:rPr lang="en-US" sz="1900" b="1" dirty="0" err="1"/>
              <a:t>arengu</a:t>
            </a:r>
            <a:r>
              <a:rPr lang="en-US" sz="1900" b="1" dirty="0"/>
              <a:t> </a:t>
            </a:r>
            <a:r>
              <a:rPr lang="en-US" sz="1900" b="1" dirty="0" err="1"/>
              <a:t>toetamise</a:t>
            </a:r>
            <a:r>
              <a:rPr lang="en-US" sz="1900" b="1" dirty="0"/>
              <a:t> </a:t>
            </a:r>
            <a:r>
              <a:rPr lang="en-US" sz="1900" b="1" dirty="0" err="1"/>
              <a:t>motivatsiooni</a:t>
            </a:r>
            <a:r>
              <a:rPr lang="en-US" sz="1900" b="1" dirty="0"/>
              <a:t> ja </a:t>
            </a:r>
            <a:r>
              <a:rPr lang="en-US" sz="1900" b="1" dirty="0" err="1"/>
              <a:t>võimekuse</a:t>
            </a:r>
            <a:r>
              <a:rPr lang="en-US" sz="1900" b="1" dirty="0"/>
              <a:t> </a:t>
            </a:r>
            <a:r>
              <a:rPr lang="en-US" sz="1900" b="1" dirty="0" err="1"/>
              <a:t>tõstmine</a:t>
            </a:r>
            <a:r>
              <a:rPr lang="en-US" sz="1900" b="1" dirty="0"/>
              <a:t> </a:t>
            </a:r>
            <a:r>
              <a:rPr lang="en-US" sz="1900" b="1" dirty="0" err="1"/>
              <a:t>läbi</a:t>
            </a:r>
            <a:r>
              <a:rPr lang="en-US" sz="1900" b="1" dirty="0"/>
              <a:t> </a:t>
            </a:r>
            <a:r>
              <a:rPr lang="en-US" sz="1900" b="1" dirty="0" err="1"/>
              <a:t>maksusüsteemi</a:t>
            </a:r>
            <a:r>
              <a:rPr lang="en-US" sz="1900" b="1" dirty="0"/>
              <a:t> </a:t>
            </a:r>
            <a:r>
              <a:rPr lang="en-US" sz="1900" b="1" dirty="0" err="1"/>
              <a:t>muutmise</a:t>
            </a:r>
            <a:r>
              <a:rPr lang="en-US" sz="1900" b="1" dirty="0"/>
              <a:t> </a:t>
            </a:r>
            <a:r>
              <a:rPr lang="en-US" sz="1900" b="1" dirty="0" err="1"/>
              <a:t>jt</a:t>
            </a:r>
            <a:r>
              <a:rPr lang="en-US" sz="1900" b="1" dirty="0"/>
              <a:t> </a:t>
            </a:r>
            <a:r>
              <a:rPr lang="en-US" sz="1900" b="1" dirty="0" err="1"/>
              <a:t>meetmet</a:t>
            </a:r>
            <a:r>
              <a:rPr lang="en-US" sz="1900" dirty="0" err="1"/>
              <a:t>e</a:t>
            </a:r>
            <a:endParaRPr lang="en-US" sz="1900" dirty="0"/>
          </a:p>
          <a:p>
            <a:pPr>
              <a:lnSpc>
                <a:spcPct val="100000"/>
              </a:lnSpc>
              <a:spcBef>
                <a:spcPts val="300"/>
              </a:spcBef>
            </a:pPr>
            <a:r>
              <a:rPr lang="en-US" sz="1900" b="1" dirty="0" err="1"/>
              <a:t>Ettevõtluse</a:t>
            </a:r>
            <a:r>
              <a:rPr lang="en-US" sz="1900" b="1" dirty="0"/>
              <a:t> </a:t>
            </a:r>
            <a:r>
              <a:rPr lang="en-US" sz="1900" b="1" dirty="0" err="1"/>
              <a:t>arengu</a:t>
            </a:r>
            <a:r>
              <a:rPr lang="en-US" sz="1900" b="1" dirty="0"/>
              <a:t> </a:t>
            </a:r>
            <a:r>
              <a:rPr lang="en-US" sz="1900" b="1" dirty="0" err="1"/>
              <a:t>toetamine</a:t>
            </a:r>
            <a:r>
              <a:rPr lang="en-US" sz="1900" b="1" dirty="0"/>
              <a:t> Harju </a:t>
            </a:r>
            <a:r>
              <a:rPr lang="en-US" sz="1900" b="1" dirty="0" err="1"/>
              <a:t>maakonnas</a:t>
            </a:r>
            <a:r>
              <a:rPr lang="en-US" sz="1900" b="1" dirty="0"/>
              <a:t> </a:t>
            </a:r>
            <a:r>
              <a:rPr lang="en-US" sz="1900" b="1" dirty="0" err="1"/>
              <a:t>lähtuvalt</a:t>
            </a:r>
            <a:r>
              <a:rPr lang="en-US" sz="1900" b="1" dirty="0"/>
              <a:t> </a:t>
            </a:r>
            <a:r>
              <a:rPr lang="en-US" sz="1900" b="1" dirty="0" err="1"/>
              <a:t>piirkondlikest</a:t>
            </a:r>
            <a:r>
              <a:rPr lang="en-US" sz="1900" b="1" dirty="0"/>
              <a:t> </a:t>
            </a:r>
            <a:r>
              <a:rPr lang="en-US" sz="1900" b="1" dirty="0" err="1"/>
              <a:t>sotsiaalmajanduslikest</a:t>
            </a:r>
            <a:r>
              <a:rPr lang="en-US" sz="1900" b="1" dirty="0"/>
              <a:t> </a:t>
            </a:r>
            <a:r>
              <a:rPr lang="en-US" sz="1900" b="1" dirty="0" err="1"/>
              <a:t>erisustest</a:t>
            </a:r>
            <a:endParaRPr lang="en-US" sz="1900" b="1" dirty="0"/>
          </a:p>
          <a:p>
            <a:pPr>
              <a:lnSpc>
                <a:spcPct val="100000"/>
              </a:lnSpc>
              <a:spcBef>
                <a:spcPts val="300"/>
              </a:spcBef>
            </a:pPr>
            <a:r>
              <a:rPr lang="en-US" sz="1900" b="1" dirty="0" err="1"/>
              <a:t>Maavarade</a:t>
            </a:r>
            <a:r>
              <a:rPr lang="en-US" sz="1900" b="1" dirty="0"/>
              <a:t> </a:t>
            </a:r>
            <a:r>
              <a:rPr lang="en-US" sz="1900" b="1" dirty="0" err="1"/>
              <a:t>teemaplaneeringu</a:t>
            </a:r>
            <a:r>
              <a:rPr lang="en-US" sz="1900" b="1" dirty="0"/>
              <a:t> </a:t>
            </a:r>
            <a:r>
              <a:rPr lang="en-US" sz="1900" b="1" dirty="0" err="1"/>
              <a:t>koostamine</a:t>
            </a:r>
            <a:r>
              <a:rPr lang="en-US" sz="1900" b="1" dirty="0"/>
              <a:t>, </a:t>
            </a:r>
            <a:r>
              <a:rPr lang="en-US" sz="1900" b="1" dirty="0" err="1"/>
              <a:t>ilma</a:t>
            </a:r>
            <a:r>
              <a:rPr lang="en-US" sz="1900" b="1" dirty="0"/>
              <a:t> </a:t>
            </a:r>
            <a:r>
              <a:rPr lang="en-US" sz="1900" b="1" dirty="0" err="1"/>
              <a:t>kohaliku</a:t>
            </a:r>
            <a:r>
              <a:rPr lang="en-US" sz="1900" b="1" dirty="0"/>
              <a:t> </a:t>
            </a:r>
            <a:r>
              <a:rPr lang="en-US" sz="1900" b="1" dirty="0" err="1"/>
              <a:t>omavalitsuse</a:t>
            </a:r>
            <a:r>
              <a:rPr lang="en-US" sz="1900" b="1" dirty="0"/>
              <a:t> </a:t>
            </a:r>
            <a:r>
              <a:rPr lang="en-US" sz="1900" b="1" dirty="0" err="1"/>
              <a:t>kooskõlastuseta</a:t>
            </a:r>
            <a:r>
              <a:rPr lang="en-US" sz="1900" b="1" dirty="0"/>
              <a:t> </a:t>
            </a:r>
            <a:r>
              <a:rPr lang="en-US" sz="1900" b="1" dirty="0" err="1"/>
              <a:t>uute</a:t>
            </a:r>
            <a:r>
              <a:rPr lang="en-US" sz="1900" b="1" dirty="0"/>
              <a:t> </a:t>
            </a:r>
            <a:r>
              <a:rPr lang="en-US" sz="1900" b="1" dirty="0" err="1"/>
              <a:t>uuringu</a:t>
            </a:r>
            <a:r>
              <a:rPr lang="en-US" sz="1900" b="1" dirty="0"/>
              <a:t>- ja </a:t>
            </a:r>
            <a:r>
              <a:rPr lang="en-US" sz="1900" b="1" dirty="0" err="1"/>
              <a:t>kaevanduslubade</a:t>
            </a:r>
            <a:r>
              <a:rPr lang="en-US" sz="1900" b="1" dirty="0"/>
              <a:t> </a:t>
            </a:r>
            <a:r>
              <a:rPr lang="en-US" sz="1900" b="1" dirty="0" err="1"/>
              <a:t>mitte</a:t>
            </a:r>
            <a:r>
              <a:rPr lang="en-US" sz="1900" b="1" dirty="0"/>
              <a:t> </a:t>
            </a:r>
            <a:r>
              <a:rPr lang="en-US" sz="1900" b="1" dirty="0" err="1"/>
              <a:t>välja</a:t>
            </a:r>
            <a:r>
              <a:rPr lang="en-US" sz="1900" b="1" dirty="0"/>
              <a:t> </a:t>
            </a:r>
            <a:r>
              <a:rPr lang="en-US" sz="1900" b="1" dirty="0" err="1"/>
              <a:t>andmine</a:t>
            </a:r>
            <a:endParaRPr lang="en-US" sz="1900" b="1" dirty="0"/>
          </a:p>
          <a:p>
            <a:pPr>
              <a:lnSpc>
                <a:spcPct val="100000"/>
              </a:lnSpc>
              <a:spcBef>
                <a:spcPts val="300"/>
              </a:spcBef>
            </a:pPr>
            <a:r>
              <a:rPr lang="en-US" sz="1900" b="1" dirty="0" err="1"/>
              <a:t>Multimodaalse</a:t>
            </a:r>
            <a:r>
              <a:rPr lang="en-US" sz="1900" b="1" dirty="0"/>
              <a:t> </a:t>
            </a:r>
            <a:r>
              <a:rPr lang="en-US" sz="1900" b="1" dirty="0" err="1"/>
              <a:t>transpordivõrgustiku</a:t>
            </a:r>
            <a:r>
              <a:rPr lang="en-US" sz="1900" b="1" dirty="0"/>
              <a:t> </a:t>
            </a:r>
            <a:r>
              <a:rPr lang="en-US" sz="1900" b="1" dirty="0" err="1"/>
              <a:t>väljaarendamine</a:t>
            </a:r>
            <a:r>
              <a:rPr lang="en-US" sz="1900" b="1" dirty="0"/>
              <a:t> </a:t>
            </a:r>
            <a:r>
              <a:rPr lang="en-US" sz="1900" dirty="0"/>
              <a:t>- </a:t>
            </a:r>
            <a:r>
              <a:rPr lang="en-US" sz="1900" dirty="0" err="1"/>
              <a:t>sõlmjaamade</a:t>
            </a:r>
            <a:r>
              <a:rPr lang="en-US" sz="1900" dirty="0"/>
              <a:t> ja </a:t>
            </a:r>
            <a:r>
              <a:rPr lang="en-US" sz="1900" dirty="0" err="1"/>
              <a:t>liikvuspunktide</a:t>
            </a:r>
            <a:r>
              <a:rPr lang="en-US" sz="1900" dirty="0"/>
              <a:t> </a:t>
            </a:r>
            <a:r>
              <a:rPr lang="en-US" sz="1900" dirty="0" err="1"/>
              <a:t>võrgustiku</a:t>
            </a:r>
            <a:r>
              <a:rPr lang="en-US" sz="1900" dirty="0"/>
              <a:t> </a:t>
            </a:r>
            <a:r>
              <a:rPr lang="en-US" sz="1900" dirty="0" err="1"/>
              <a:t>kavandamine</a:t>
            </a:r>
            <a:r>
              <a:rPr lang="en-US" sz="1900" dirty="0"/>
              <a:t> ja </a:t>
            </a:r>
            <a:r>
              <a:rPr lang="en-US" sz="1900" dirty="0" err="1"/>
              <a:t>väljaehitamise</a:t>
            </a:r>
            <a:r>
              <a:rPr lang="en-US" sz="1900" dirty="0"/>
              <a:t> </a:t>
            </a:r>
            <a:r>
              <a:rPr lang="en-US" sz="1900" dirty="0" err="1"/>
              <a:t>toetamine</a:t>
            </a:r>
            <a:r>
              <a:rPr lang="en-US" sz="1900" dirty="0"/>
              <a:t> </a:t>
            </a:r>
            <a:r>
              <a:rPr lang="en-US" sz="1900" dirty="0" err="1"/>
              <a:t>regionaalsel</a:t>
            </a:r>
            <a:r>
              <a:rPr lang="en-US" sz="1900" dirty="0"/>
              <a:t> </a:t>
            </a:r>
            <a:r>
              <a:rPr lang="en-US" sz="1900" dirty="0" err="1"/>
              <a:t>tasandil</a:t>
            </a:r>
            <a:r>
              <a:rPr lang="en-US" sz="1900" dirty="0"/>
              <a:t> (buss, </a:t>
            </a:r>
            <a:r>
              <a:rPr lang="en-US" sz="1900" dirty="0" err="1"/>
              <a:t>rong</a:t>
            </a:r>
            <a:r>
              <a:rPr lang="en-US" sz="1900" dirty="0"/>
              <a:t>, </a:t>
            </a:r>
            <a:r>
              <a:rPr lang="en-US" sz="1900" dirty="0" err="1"/>
              <a:t>sõiduauto</a:t>
            </a:r>
            <a:r>
              <a:rPr lang="en-US" sz="1900" dirty="0"/>
              <a:t>, </a:t>
            </a:r>
            <a:r>
              <a:rPr lang="en-US" sz="1900" dirty="0" err="1"/>
              <a:t>jalgratas</a:t>
            </a:r>
            <a:r>
              <a:rPr lang="en-US" sz="1900" dirty="0"/>
              <a:t>)</a:t>
            </a:r>
          </a:p>
          <a:p>
            <a:pPr>
              <a:lnSpc>
                <a:spcPct val="100000"/>
              </a:lnSpc>
              <a:spcBef>
                <a:spcPts val="300"/>
              </a:spcBef>
            </a:pPr>
            <a:r>
              <a:rPr lang="en-US" sz="1900" b="1" dirty="0" err="1"/>
              <a:t>Rööbastranspordi</a:t>
            </a:r>
            <a:r>
              <a:rPr lang="en-US" sz="1900" b="1" dirty="0"/>
              <a:t> </a:t>
            </a:r>
            <a:r>
              <a:rPr lang="en-US" sz="1900" b="1" dirty="0" err="1"/>
              <a:t>eelisarendamine</a:t>
            </a:r>
            <a:r>
              <a:rPr lang="en-US" sz="1900" b="1" dirty="0"/>
              <a:t> </a:t>
            </a:r>
            <a:r>
              <a:rPr lang="en-US" sz="1900" b="1" dirty="0" err="1"/>
              <a:t>ühistranspordi</a:t>
            </a:r>
            <a:r>
              <a:rPr lang="en-US" sz="1900" b="1" dirty="0"/>
              <a:t> </a:t>
            </a:r>
            <a:r>
              <a:rPr lang="en-US" sz="1900" b="1" dirty="0" err="1"/>
              <a:t>terviklikust</a:t>
            </a:r>
            <a:r>
              <a:rPr lang="en-US" sz="1900" b="1" dirty="0"/>
              <a:t> </a:t>
            </a:r>
            <a:r>
              <a:rPr lang="en-US" sz="1900" b="1" dirty="0" err="1"/>
              <a:t>korraldusest</a:t>
            </a:r>
            <a:r>
              <a:rPr lang="en-US" sz="1900" b="1" dirty="0"/>
              <a:t> </a:t>
            </a:r>
            <a:r>
              <a:rPr lang="en-US" sz="1900" b="1" dirty="0" err="1"/>
              <a:t>lähtuvalt</a:t>
            </a:r>
            <a:r>
              <a:rPr lang="en-US" sz="1900" dirty="0"/>
              <a:t>, </a:t>
            </a:r>
            <a:r>
              <a:rPr lang="en-US" sz="1900" dirty="0" err="1"/>
              <a:t>sh</a:t>
            </a:r>
            <a:r>
              <a:rPr lang="en-US" sz="1900" dirty="0"/>
              <a:t> </a:t>
            </a:r>
            <a:r>
              <a:rPr lang="en-US" sz="1900" dirty="0" err="1"/>
              <a:t>olemasoleva</a:t>
            </a:r>
            <a:r>
              <a:rPr lang="en-US" sz="1900" dirty="0"/>
              <a:t> </a:t>
            </a:r>
            <a:r>
              <a:rPr lang="en-US" sz="1900" dirty="0" err="1"/>
              <a:t>raudtee</a:t>
            </a:r>
            <a:r>
              <a:rPr lang="en-US" sz="1900" dirty="0"/>
              <a:t> </a:t>
            </a:r>
            <a:r>
              <a:rPr lang="en-US" sz="1900" dirty="0" err="1"/>
              <a:t>potentsiaali</a:t>
            </a:r>
            <a:r>
              <a:rPr lang="en-US" sz="1900" dirty="0"/>
              <a:t> </a:t>
            </a:r>
            <a:r>
              <a:rPr lang="en-US" sz="1900" dirty="0" err="1"/>
              <a:t>rakendamine</a:t>
            </a:r>
            <a:r>
              <a:rPr lang="en-US" sz="1900" dirty="0"/>
              <a:t> </a:t>
            </a:r>
            <a:r>
              <a:rPr lang="en-US" sz="1900" dirty="0" err="1"/>
              <a:t>Tallinna</a:t>
            </a:r>
            <a:r>
              <a:rPr lang="en-US" sz="1900" dirty="0"/>
              <a:t> ja </a:t>
            </a:r>
            <a:r>
              <a:rPr lang="en-US" sz="1900" dirty="0" err="1"/>
              <a:t>lähiregiooni</a:t>
            </a:r>
            <a:r>
              <a:rPr lang="en-US" sz="1900" dirty="0"/>
              <a:t> </a:t>
            </a:r>
            <a:r>
              <a:rPr lang="en-US" sz="1900" dirty="0" err="1"/>
              <a:t>liikuvuse</a:t>
            </a:r>
            <a:r>
              <a:rPr lang="en-US" sz="1900" dirty="0"/>
              <a:t> </a:t>
            </a:r>
            <a:r>
              <a:rPr lang="en-US" sz="1900" dirty="0" err="1"/>
              <a:t>parandamiseks</a:t>
            </a:r>
            <a:r>
              <a:rPr lang="en-US" sz="1900" dirty="0"/>
              <a:t> (</a:t>
            </a:r>
            <a:r>
              <a:rPr lang="en-US" sz="1900" dirty="0" err="1"/>
              <a:t>nn</a:t>
            </a:r>
            <a:r>
              <a:rPr lang="en-US" sz="1900" dirty="0"/>
              <a:t> </a:t>
            </a:r>
            <a:r>
              <a:rPr lang="en-US" sz="1900" dirty="0" err="1"/>
              <a:t>linnaraudtee</a:t>
            </a:r>
            <a:r>
              <a:rPr lang="en-US" sz="1900" dirty="0"/>
              <a:t>), </a:t>
            </a:r>
            <a:r>
              <a:rPr lang="en-US" sz="1900" dirty="0" err="1"/>
              <a:t>Tallinna</a:t>
            </a:r>
            <a:r>
              <a:rPr lang="en-US" sz="1900" dirty="0"/>
              <a:t> ja </a:t>
            </a:r>
            <a:r>
              <a:rPr lang="en-US" sz="1900" dirty="0" err="1"/>
              <a:t>lähipiirkonna</a:t>
            </a:r>
            <a:r>
              <a:rPr lang="en-US" sz="1900" dirty="0"/>
              <a:t> </a:t>
            </a:r>
            <a:r>
              <a:rPr lang="en-US" sz="1900" dirty="0" err="1"/>
              <a:t>kergrööbastranspordi</a:t>
            </a:r>
            <a:r>
              <a:rPr lang="en-US" sz="1900" dirty="0"/>
              <a:t> </a:t>
            </a:r>
            <a:r>
              <a:rPr lang="en-US" sz="1900" dirty="0" err="1"/>
              <a:t>arendamise</a:t>
            </a:r>
            <a:r>
              <a:rPr lang="en-US" sz="1900" dirty="0"/>
              <a:t> </a:t>
            </a:r>
            <a:r>
              <a:rPr lang="en-US" sz="1900" dirty="0" err="1"/>
              <a:t>toetamine</a:t>
            </a:r>
            <a:r>
              <a:rPr lang="en-US" sz="1900" dirty="0"/>
              <a:t>, </a:t>
            </a:r>
            <a:r>
              <a:rPr lang="en-US" sz="1900" dirty="0" err="1"/>
              <a:t>regionaalrongide</a:t>
            </a:r>
            <a:r>
              <a:rPr lang="en-US" sz="1900" dirty="0"/>
              <a:t> </a:t>
            </a:r>
            <a:r>
              <a:rPr lang="en-US" sz="1900" dirty="0" err="1"/>
              <a:t>ühenduste</a:t>
            </a:r>
            <a:r>
              <a:rPr lang="en-US" sz="1900" dirty="0"/>
              <a:t> </a:t>
            </a:r>
            <a:r>
              <a:rPr lang="en-US" sz="1900" dirty="0" err="1"/>
              <a:t>parandamine</a:t>
            </a:r>
            <a:r>
              <a:rPr lang="en-US" sz="1900" dirty="0"/>
              <a:t> ja </a:t>
            </a:r>
            <a:r>
              <a:rPr lang="en-US" sz="1900" dirty="0" err="1"/>
              <a:t>kiiruse</a:t>
            </a:r>
            <a:r>
              <a:rPr lang="en-US" sz="1900" dirty="0"/>
              <a:t> </a:t>
            </a:r>
            <a:r>
              <a:rPr lang="en-US" sz="1900" dirty="0" err="1"/>
              <a:t>tõstmine</a:t>
            </a:r>
            <a:r>
              <a:rPr lang="en-US" sz="1900" dirty="0"/>
              <a:t> </a:t>
            </a:r>
          </a:p>
          <a:p>
            <a:pPr>
              <a:lnSpc>
                <a:spcPct val="100000"/>
              </a:lnSpc>
              <a:spcBef>
                <a:spcPts val="300"/>
              </a:spcBef>
            </a:pPr>
            <a:r>
              <a:rPr lang="en-US" sz="1900" b="1" dirty="0" err="1"/>
              <a:t>Tallinna</a:t>
            </a:r>
            <a:r>
              <a:rPr lang="en-US" sz="1900" b="1" dirty="0"/>
              <a:t> </a:t>
            </a:r>
            <a:r>
              <a:rPr lang="en-US" sz="1900" b="1" dirty="0" err="1"/>
              <a:t>ringtee</a:t>
            </a:r>
            <a:r>
              <a:rPr lang="en-US" sz="1900" b="1" dirty="0"/>
              <a:t> </a:t>
            </a:r>
            <a:r>
              <a:rPr lang="en-US" sz="1900" b="1" dirty="0" err="1"/>
              <a:t>väljaehitamine</a:t>
            </a:r>
            <a:r>
              <a:rPr lang="en-US" sz="1900" b="1" dirty="0"/>
              <a:t> 2+2 </a:t>
            </a:r>
            <a:r>
              <a:rPr lang="en-US" sz="1900" b="1" dirty="0" err="1"/>
              <a:t>sõidurajaga</a:t>
            </a:r>
            <a:r>
              <a:rPr lang="en-US" sz="1900" b="1" dirty="0"/>
              <a:t> </a:t>
            </a:r>
            <a:r>
              <a:rPr lang="en-US" sz="1900" b="1" dirty="0" err="1"/>
              <a:t>teeks</a:t>
            </a:r>
            <a:r>
              <a:rPr lang="en-US" sz="1900" b="1" dirty="0"/>
              <a:t> </a:t>
            </a:r>
            <a:r>
              <a:rPr lang="en-US" sz="1900" b="1" dirty="0" err="1"/>
              <a:t>ning</a:t>
            </a:r>
            <a:r>
              <a:rPr lang="en-US" sz="1900" b="1" dirty="0"/>
              <a:t> </a:t>
            </a:r>
            <a:r>
              <a:rPr lang="en-US" sz="1900" b="1" dirty="0" err="1"/>
              <a:t>Tallinna</a:t>
            </a:r>
            <a:r>
              <a:rPr lang="en-US" sz="1900" b="1" dirty="0"/>
              <a:t> </a:t>
            </a:r>
            <a:r>
              <a:rPr lang="en-US" sz="1900" b="1" dirty="0" err="1"/>
              <a:t>väikese</a:t>
            </a:r>
            <a:r>
              <a:rPr lang="en-US" sz="1900" b="1" dirty="0"/>
              <a:t> </a:t>
            </a:r>
            <a:r>
              <a:rPr lang="en-US" sz="1900" b="1" dirty="0" err="1"/>
              <a:t>ringtee</a:t>
            </a:r>
            <a:r>
              <a:rPr lang="en-US" sz="1900" b="1" dirty="0"/>
              <a:t> </a:t>
            </a:r>
            <a:r>
              <a:rPr lang="en-US" sz="1900" dirty="0"/>
              <a:t>(</a:t>
            </a:r>
            <a:r>
              <a:rPr lang="en-US" sz="1900" dirty="0" err="1"/>
              <a:t>Smuuli</a:t>
            </a:r>
            <a:r>
              <a:rPr lang="en-US" sz="1900" dirty="0"/>
              <a:t> tee–</a:t>
            </a:r>
            <a:r>
              <a:rPr lang="en-US" sz="1900" dirty="0" err="1"/>
              <a:t>Peetri</a:t>
            </a:r>
            <a:r>
              <a:rPr lang="en-US" sz="1900" dirty="0"/>
              <a:t>–</a:t>
            </a:r>
            <a:r>
              <a:rPr lang="en-US" sz="1900" dirty="0" err="1"/>
              <a:t>Raudalu</a:t>
            </a:r>
            <a:r>
              <a:rPr lang="en-US" sz="1900" dirty="0"/>
              <a:t>) </a:t>
            </a:r>
            <a:r>
              <a:rPr lang="en-US" sz="1900" b="1" dirty="0" err="1"/>
              <a:t>väljaehitamine</a:t>
            </a:r>
            <a:r>
              <a:rPr lang="en-US" sz="1900" b="1" dirty="0"/>
              <a:t> </a:t>
            </a:r>
          </a:p>
          <a:p>
            <a:pPr>
              <a:lnSpc>
                <a:spcPct val="100000"/>
              </a:lnSpc>
              <a:spcBef>
                <a:spcPts val="300"/>
              </a:spcBef>
            </a:pPr>
            <a:r>
              <a:rPr lang="en-US" sz="1900" b="1" dirty="0" err="1"/>
              <a:t>Lairibavõrgu</a:t>
            </a:r>
            <a:r>
              <a:rPr lang="en-US" sz="1900" b="1" dirty="0"/>
              <a:t> </a:t>
            </a:r>
            <a:r>
              <a:rPr lang="en-US" sz="1900" b="1" dirty="0" err="1"/>
              <a:t>väljaarendamine</a:t>
            </a:r>
            <a:r>
              <a:rPr lang="en-US" sz="1900" b="1" dirty="0"/>
              <a:t> </a:t>
            </a:r>
            <a:r>
              <a:rPr lang="en-US" sz="1900" b="1" dirty="0" err="1"/>
              <a:t>kuni</a:t>
            </a:r>
            <a:r>
              <a:rPr lang="en-US" sz="1900" b="1" dirty="0"/>
              <a:t> </a:t>
            </a:r>
            <a:r>
              <a:rPr lang="en-US" sz="1900" b="1" dirty="0" err="1"/>
              <a:t>tarbijateni</a:t>
            </a:r>
            <a:endParaRPr lang="en-US" sz="1900" b="1" dirty="0"/>
          </a:p>
          <a:p>
            <a:pPr>
              <a:lnSpc>
                <a:spcPct val="100000"/>
              </a:lnSpc>
              <a:spcBef>
                <a:spcPts val="300"/>
              </a:spcBef>
            </a:pPr>
            <a:r>
              <a:rPr lang="en-US" sz="1900" b="1" dirty="0" err="1"/>
              <a:t>Roheenergia</a:t>
            </a:r>
            <a:r>
              <a:rPr lang="en-US" sz="1900" b="1" dirty="0"/>
              <a:t> </a:t>
            </a:r>
            <a:r>
              <a:rPr lang="en-US" sz="1900" b="1" dirty="0" err="1"/>
              <a:t>suuremahuliseks</a:t>
            </a:r>
            <a:r>
              <a:rPr lang="en-US" sz="1900" b="1" dirty="0"/>
              <a:t> </a:t>
            </a:r>
            <a:r>
              <a:rPr lang="en-US" sz="1900" b="1" dirty="0" err="1"/>
              <a:t>kasutuseks</a:t>
            </a:r>
            <a:r>
              <a:rPr lang="en-US" sz="1900" b="1" dirty="0"/>
              <a:t> </a:t>
            </a:r>
            <a:r>
              <a:rPr lang="en-US" sz="1900" b="1" dirty="0" err="1"/>
              <a:t>vajaliku</a:t>
            </a:r>
            <a:r>
              <a:rPr lang="en-US" sz="1900" b="1" dirty="0"/>
              <a:t> </a:t>
            </a:r>
            <a:r>
              <a:rPr lang="en-US" sz="1900" b="1" dirty="0" err="1"/>
              <a:t>infrastruktuuri</a:t>
            </a:r>
            <a:r>
              <a:rPr lang="en-US" sz="1900" b="1" dirty="0"/>
              <a:t> </a:t>
            </a:r>
            <a:r>
              <a:rPr lang="en-US" sz="1900" b="1" dirty="0" err="1"/>
              <a:t>rajamine</a:t>
            </a:r>
            <a:r>
              <a:rPr lang="en-US" sz="1900" b="1" dirty="0"/>
              <a:t> </a:t>
            </a:r>
            <a:r>
              <a:rPr lang="en-US" sz="1900" b="1" dirty="0" err="1"/>
              <a:t>Harjumaale</a:t>
            </a:r>
            <a:r>
              <a:rPr lang="en-US" sz="1900" dirty="0"/>
              <a:t>, </a:t>
            </a:r>
            <a:r>
              <a:rPr lang="en-US" sz="1900" dirty="0" err="1"/>
              <a:t>sh</a:t>
            </a:r>
            <a:r>
              <a:rPr lang="en-US" sz="1900" dirty="0"/>
              <a:t> </a:t>
            </a:r>
            <a:r>
              <a:rPr lang="en-US" sz="1900" dirty="0" err="1"/>
              <a:t>vesinikuenergeetika</a:t>
            </a:r>
            <a:r>
              <a:rPr lang="en-US" sz="1900" dirty="0"/>
              <a:t> </a:t>
            </a:r>
            <a:r>
              <a:rPr lang="en-US" sz="1900" dirty="0" err="1"/>
              <a:t>arendamine</a:t>
            </a:r>
            <a:r>
              <a:rPr lang="en-US" sz="1900" dirty="0"/>
              <a:t> ja </a:t>
            </a:r>
            <a:r>
              <a:rPr lang="en-US" sz="1900" dirty="0" err="1"/>
              <a:t>vastavate</a:t>
            </a:r>
            <a:r>
              <a:rPr lang="en-US" sz="1900" dirty="0"/>
              <a:t> </a:t>
            </a:r>
            <a:r>
              <a:rPr lang="en-US" sz="1900" dirty="0" err="1"/>
              <a:t>tehnoloogiate</a:t>
            </a:r>
            <a:r>
              <a:rPr lang="en-US" sz="1900" dirty="0"/>
              <a:t> </a:t>
            </a:r>
            <a:r>
              <a:rPr lang="en-US" sz="1900" dirty="0" err="1"/>
              <a:t>kasutuselevõtmise</a:t>
            </a:r>
            <a:r>
              <a:rPr lang="en-US" sz="1900" dirty="0"/>
              <a:t> </a:t>
            </a:r>
            <a:r>
              <a:rPr lang="en-US" sz="1900" dirty="0" err="1"/>
              <a:t>toetamine</a:t>
            </a:r>
            <a:endParaRPr lang="en-US" sz="1900" dirty="0"/>
          </a:p>
          <a:p>
            <a:endParaRPr lang="en-US" dirty="0"/>
          </a:p>
        </p:txBody>
      </p:sp>
    </p:spTree>
    <p:extLst>
      <p:ext uri="{BB962C8B-B14F-4D97-AF65-F5344CB8AC3E}">
        <p14:creationId xmlns:p14="http://schemas.microsoft.com/office/powerpoint/2010/main" val="458574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918140" y="151248"/>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516750" y="279975"/>
            <a:ext cx="10305581" cy="479066"/>
          </a:xfrm>
        </p:spPr>
        <p:txBody>
          <a:bodyPr>
            <a:normAutofit fontScale="90000"/>
          </a:bodyPr>
          <a:lstStyle/>
          <a:p>
            <a:pPr algn="ctr"/>
            <a:br>
              <a:rPr lang="et-EE" sz="4200" b="1" dirty="0"/>
            </a:br>
            <a:r>
              <a:rPr lang="en-US" sz="4200" b="1" dirty="0" err="1">
                <a:solidFill>
                  <a:srgbClr val="800000"/>
                </a:solidFill>
                <a:latin typeface="+mn-lt"/>
              </a:rPr>
              <a:t>Prioriteetsed</a:t>
            </a:r>
            <a:r>
              <a:rPr lang="en-US" sz="4200" b="1" dirty="0">
                <a:solidFill>
                  <a:srgbClr val="800000"/>
                </a:solidFill>
                <a:latin typeface="+mn-lt"/>
              </a:rPr>
              <a:t> </a:t>
            </a:r>
            <a:r>
              <a:rPr lang="en-US" sz="4200" b="1" dirty="0" err="1">
                <a:solidFill>
                  <a:srgbClr val="800000"/>
                </a:solidFill>
                <a:latin typeface="+mn-lt"/>
              </a:rPr>
              <a:t>regionaalse</a:t>
            </a:r>
            <a:r>
              <a:rPr lang="en-US" sz="4200" b="1" dirty="0">
                <a:solidFill>
                  <a:srgbClr val="800000"/>
                </a:solidFill>
                <a:latin typeface="+mn-lt"/>
              </a:rPr>
              <a:t> </a:t>
            </a:r>
            <a:r>
              <a:rPr lang="en-US" sz="4200" b="1" dirty="0" err="1">
                <a:solidFill>
                  <a:srgbClr val="800000"/>
                </a:solidFill>
                <a:latin typeface="+mn-lt"/>
              </a:rPr>
              <a:t>tasandi</a:t>
            </a:r>
            <a:r>
              <a:rPr lang="en-US" sz="4200" b="1" dirty="0">
                <a:solidFill>
                  <a:srgbClr val="800000"/>
                </a:solidFill>
                <a:latin typeface="+mn-lt"/>
              </a:rPr>
              <a:t> </a:t>
            </a:r>
            <a:r>
              <a:rPr lang="en-US" sz="4200" b="1" dirty="0" err="1">
                <a:solidFill>
                  <a:srgbClr val="800000"/>
                </a:solidFill>
                <a:latin typeface="+mn-lt"/>
              </a:rPr>
              <a:t>koostöösuunad</a:t>
            </a:r>
            <a:br>
              <a:rPr lang="et-EE" b="1" dirty="0">
                <a:solidFill>
                  <a:srgbClr val="800000"/>
                </a:solidFill>
                <a:latin typeface="+mn-lt"/>
              </a:rPr>
            </a:br>
            <a:endParaRPr lang="en-US"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475322" y="941032"/>
            <a:ext cx="10347010" cy="5663953"/>
          </a:xfrm>
        </p:spPr>
        <p:txBody>
          <a:bodyPr>
            <a:noAutofit/>
          </a:bodyPr>
          <a:lstStyle/>
          <a:p>
            <a:pPr algn="just">
              <a:lnSpc>
                <a:spcPct val="100000"/>
              </a:lnSpc>
              <a:spcBef>
                <a:spcPts val="300"/>
              </a:spcBef>
            </a:pPr>
            <a:r>
              <a:rPr lang="et-EE" sz="1800" b="1" dirty="0">
                <a:ea typeface="Lato" panose="020F0502020204030203" pitchFamily="34" charset="0"/>
                <a:cs typeface="Lato" panose="020F0502020204030203" pitchFamily="34" charset="0"/>
              </a:rPr>
              <a:t>Olemasoleva killustatud liinivõrgu ümberplaneerimine ühtseks ühistranspordi võrgustikuks</a:t>
            </a:r>
            <a:r>
              <a:rPr lang="et-EE" sz="1800" dirty="0">
                <a:ea typeface="Lato" panose="020F0502020204030203" pitchFamily="34" charset="0"/>
                <a:cs typeface="Lato" panose="020F0502020204030203" pitchFamily="34" charset="0"/>
              </a:rPr>
              <a:t>, sh </a:t>
            </a:r>
            <a:r>
              <a:rPr lang="et-EE" sz="1800" dirty="0" err="1">
                <a:ea typeface="Lato" panose="020F0502020204030203" pitchFamily="34" charset="0"/>
                <a:cs typeface="Lato" panose="020F0502020204030203" pitchFamily="34" charset="0"/>
              </a:rPr>
              <a:t>ühispileti</a:t>
            </a:r>
            <a:r>
              <a:rPr lang="et-EE" sz="1800" dirty="0">
                <a:ea typeface="Lato" panose="020F0502020204030203" pitchFamily="34" charset="0"/>
                <a:cs typeface="Lato" panose="020F0502020204030203" pitchFamily="34" charset="0"/>
              </a:rPr>
              <a:t> rakendamine </a:t>
            </a:r>
            <a:endParaRPr lang="en-EE" sz="1800"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Suurema mõjuga ühistranspordisõlmede, liikuvuspunktide, „Pargi ja reisi” lahenduste, ühistranspordipeatuste jms arendamine regionaalse tasandi koostöös</a:t>
            </a:r>
            <a:endParaRPr lang="en-EE" sz="1800" b="1"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Ruumilise planeerimise, liikuvuskoostöö ja arendusalase koostöövõrgustiku loomine ja käivitamine maakonna tasandil</a:t>
            </a:r>
            <a:r>
              <a:rPr lang="et-EE" sz="1800" dirty="0">
                <a:ea typeface="Lato" panose="020F0502020204030203" pitchFamily="34" charset="0"/>
                <a:cs typeface="Lato" panose="020F0502020204030203" pitchFamily="34" charset="0"/>
              </a:rPr>
              <a:t>, sh maakonna liikuvuskava (SUMP) koostamine, kaasajastamine ja rakendamine</a:t>
            </a:r>
            <a:endParaRPr lang="en-EE" sz="1800"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Nõudepõhise ühistranspordi arendamise toetamine</a:t>
            </a:r>
            <a:r>
              <a:rPr lang="et-EE" sz="1800" dirty="0">
                <a:ea typeface="Lato" panose="020F0502020204030203" pitchFamily="34" charset="0"/>
                <a:cs typeface="Lato" panose="020F0502020204030203" pitchFamily="34" charset="0"/>
              </a:rPr>
              <a:t>, sh piloottegevused</a:t>
            </a:r>
            <a:endParaRPr lang="en-EE" sz="1800"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Hariduslike erivajaduste laste õppevõimaluste arendamine</a:t>
            </a:r>
            <a:r>
              <a:rPr lang="et-EE" sz="1800" dirty="0">
                <a:ea typeface="Lato" panose="020F0502020204030203" pitchFamily="34" charset="0"/>
                <a:cs typeface="Lato" panose="020F0502020204030203" pitchFamily="34" charset="0"/>
              </a:rPr>
              <a:t>, sh ühised koolikohad, tugiteenused jne </a:t>
            </a:r>
            <a:endParaRPr lang="en-EE" sz="1800"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Maakonna identiteedi kujundamine ja mainekujunduse terviklik arendamine</a:t>
            </a:r>
            <a:r>
              <a:rPr lang="et-EE" sz="1800" dirty="0">
                <a:ea typeface="Lato" panose="020F0502020204030203" pitchFamily="34" charset="0"/>
                <a:cs typeface="Lato" panose="020F0502020204030203" pitchFamily="34" charset="0"/>
              </a:rPr>
              <a:t>, sh rahvusvahelise tuntuse suurendamine atraktiivse töö- ja külastuskeskkonnana</a:t>
            </a:r>
            <a:endParaRPr lang="en-EE" sz="1800"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Ringmajanduse arendamine kohalikul ja regionaalsel tasandil</a:t>
            </a:r>
            <a:r>
              <a:rPr lang="et-EE" sz="1800" dirty="0">
                <a:ea typeface="Lato" panose="020F0502020204030203" pitchFamily="34" charset="0"/>
                <a:cs typeface="Lato" panose="020F0502020204030203" pitchFamily="34" charset="0"/>
              </a:rPr>
              <a:t>, sh majandussektorite vahelise võrgustiku loomise ja tootearenduse soodustamine ning taaskasutus- ja ringmajanduskeskuste rajamine</a:t>
            </a:r>
            <a:endParaRPr lang="en-EE" sz="1800"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Rohe- ja rekreatsioonialade ning matkaradade rajamine ja korrastamine </a:t>
            </a:r>
            <a:r>
              <a:rPr lang="et-EE" sz="1800" dirty="0">
                <a:ea typeface="Lato" panose="020F0502020204030203" pitchFamily="34" charset="0"/>
                <a:cs typeface="Lato" panose="020F0502020204030203" pitchFamily="34" charset="0"/>
              </a:rPr>
              <a:t>(sh </a:t>
            </a:r>
            <a:r>
              <a:rPr lang="et-EE" sz="1800" dirty="0" err="1">
                <a:ea typeface="Lato" panose="020F0502020204030203" pitchFamily="34" charset="0"/>
                <a:cs typeface="Lato" panose="020F0502020204030203" pitchFamily="34" charset="0"/>
              </a:rPr>
              <a:t>viidastamine</a:t>
            </a:r>
            <a:r>
              <a:rPr lang="et-EE" sz="1800" dirty="0">
                <a:ea typeface="Lato" panose="020F0502020204030203" pitchFamily="34" charset="0"/>
                <a:cs typeface="Lato" panose="020F0502020204030203" pitchFamily="34" charset="0"/>
              </a:rPr>
              <a:t>  ja turundus) ning linnade siseste puhkealade arendamine, sh maakonnaülese info koondamine ja jagamine</a:t>
            </a:r>
            <a:endParaRPr lang="en-EE" sz="1800"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Elanike kaasamine otsustusprotsessidesse ning koosloome arendamine elu- ja ettevõtluskeskkonna tasakaalustatud arengu tagamiseks</a:t>
            </a:r>
            <a:endParaRPr lang="en-EE" sz="1800" b="1" dirty="0">
              <a:ea typeface="Lato" panose="020F0502020204030203" pitchFamily="34" charset="0"/>
              <a:cs typeface="Lato" panose="020F0502020204030203" pitchFamily="34" charset="0"/>
            </a:endParaRPr>
          </a:p>
          <a:p>
            <a:pPr algn="just">
              <a:lnSpc>
                <a:spcPct val="100000"/>
              </a:lnSpc>
              <a:spcBef>
                <a:spcPts val="300"/>
              </a:spcBef>
            </a:pPr>
            <a:r>
              <a:rPr lang="et-EE" sz="1800" b="1" dirty="0">
                <a:ea typeface="Lato" panose="020F0502020204030203" pitchFamily="34" charset="0"/>
                <a:cs typeface="Lato" panose="020F0502020204030203" pitchFamily="34" charset="0"/>
              </a:rPr>
              <a:t>Kohalike omavalitsuste ühiste infosüsteemide, IT võimekuse ning analüüsivõimekuse arendamine </a:t>
            </a:r>
            <a:r>
              <a:rPr lang="et-EE" sz="1800" dirty="0">
                <a:ea typeface="Lato" panose="020F0502020204030203" pitchFamily="34" charset="0"/>
                <a:cs typeface="Lato" panose="020F0502020204030203" pitchFamily="34" charset="0"/>
              </a:rPr>
              <a:t>(andmete haldus, infoturve, </a:t>
            </a:r>
            <a:r>
              <a:rPr lang="et-EE" sz="1800" dirty="0" err="1">
                <a:ea typeface="Lato" panose="020F0502020204030203" pitchFamily="34" charset="0"/>
                <a:cs typeface="Lato" panose="020F0502020204030203" pitchFamily="34" charset="0"/>
              </a:rPr>
              <a:t>küberkaitse</a:t>
            </a:r>
            <a:r>
              <a:rPr lang="et-EE" sz="1800" dirty="0">
                <a:ea typeface="Lato" panose="020F0502020204030203" pitchFamily="34" charset="0"/>
                <a:cs typeface="Lato" panose="020F0502020204030203" pitchFamily="34" charset="0"/>
              </a:rPr>
              <a:t>, digitaliseerimine, e-teenuste arendamine, andmekaeve, valdkondlikud uuringud ja analüüsid jms) </a:t>
            </a:r>
            <a:endParaRPr lang="en-EE" sz="1800" dirty="0">
              <a:ea typeface="Lato" panose="020F0502020204030203" pitchFamily="34" charset="0"/>
              <a:cs typeface="Lato" panose="020F0502020204030203" pitchFamily="34" charset="0"/>
            </a:endParaRPr>
          </a:p>
          <a:p>
            <a:endParaRPr lang="en-US" dirty="0"/>
          </a:p>
        </p:txBody>
      </p:sp>
    </p:spTree>
    <p:extLst>
      <p:ext uri="{BB962C8B-B14F-4D97-AF65-F5344CB8AC3E}">
        <p14:creationId xmlns:p14="http://schemas.microsoft.com/office/powerpoint/2010/main" val="1461451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8714E79-E18D-453D-9EDC-A2C32A836439}"/>
              </a:ext>
            </a:extLst>
          </p:cNvPr>
          <p:cNvPicPr>
            <a:picLocks noChangeAspect="1"/>
          </p:cNvPicPr>
          <p:nvPr/>
        </p:nvPicPr>
        <p:blipFill>
          <a:blip r:embed="rId2"/>
          <a:stretch>
            <a:fillRect/>
          </a:stretch>
        </p:blipFill>
        <p:spPr>
          <a:xfrm>
            <a:off x="10918140" y="151248"/>
            <a:ext cx="941687" cy="1256165"/>
          </a:xfrm>
          <a:prstGeom prst="rect">
            <a:avLst/>
          </a:prstGeom>
        </p:spPr>
      </p:pic>
      <p:sp>
        <p:nvSpPr>
          <p:cNvPr id="2" name="Title 1">
            <a:extLst>
              <a:ext uri="{FF2B5EF4-FFF2-40B4-BE49-F238E27FC236}">
                <a16:creationId xmlns:a16="http://schemas.microsoft.com/office/drawing/2014/main" id="{3D910623-60CF-4A40-A256-F4F41A2D833B}"/>
              </a:ext>
            </a:extLst>
          </p:cNvPr>
          <p:cNvSpPr>
            <a:spLocks noGrp="1"/>
          </p:cNvSpPr>
          <p:nvPr>
            <p:ph type="title"/>
          </p:nvPr>
        </p:nvSpPr>
        <p:spPr>
          <a:xfrm>
            <a:off x="878678" y="253014"/>
            <a:ext cx="9220200" cy="479066"/>
          </a:xfrm>
        </p:spPr>
        <p:txBody>
          <a:bodyPr>
            <a:noAutofit/>
          </a:bodyPr>
          <a:lstStyle/>
          <a:p>
            <a:pPr algn="ctr"/>
            <a:r>
              <a:rPr lang="en-EE" sz="3600" b="1" dirty="0">
                <a:solidFill>
                  <a:srgbClr val="800000"/>
                </a:solidFill>
                <a:latin typeface="+mn-lt"/>
              </a:rPr>
              <a:t>Prioriteetsed kohaliku tasandi tegevussuunad</a:t>
            </a:r>
            <a:endParaRPr lang="en-US" sz="3600" b="1" dirty="0">
              <a:solidFill>
                <a:srgbClr val="800000"/>
              </a:solidFill>
              <a:latin typeface="+mn-lt"/>
            </a:endParaRPr>
          </a:p>
        </p:txBody>
      </p:sp>
      <p:sp>
        <p:nvSpPr>
          <p:cNvPr id="3" name="Content Placeholder 2">
            <a:extLst>
              <a:ext uri="{FF2B5EF4-FFF2-40B4-BE49-F238E27FC236}">
                <a16:creationId xmlns:a16="http://schemas.microsoft.com/office/drawing/2014/main" id="{F5AC52EC-2233-4151-AD59-BB6F7D1D7135}"/>
              </a:ext>
            </a:extLst>
          </p:cNvPr>
          <p:cNvSpPr>
            <a:spLocks noGrp="1"/>
          </p:cNvSpPr>
          <p:nvPr>
            <p:ph idx="1"/>
          </p:nvPr>
        </p:nvSpPr>
        <p:spPr>
          <a:xfrm>
            <a:off x="475321" y="1225118"/>
            <a:ext cx="10612889" cy="5379868"/>
          </a:xfrm>
        </p:spPr>
        <p:txBody>
          <a:bodyPr>
            <a:noAutofit/>
          </a:bodyPr>
          <a:lstStyle/>
          <a:p>
            <a:pPr algn="just">
              <a:lnSpc>
                <a:spcPct val="100000"/>
              </a:lnSpc>
              <a:spcBef>
                <a:spcPts val="300"/>
              </a:spcBef>
            </a:pPr>
            <a:r>
              <a:rPr lang="et-EE" sz="2000" b="1" dirty="0">
                <a:ea typeface="Lato" panose="020F0502020204030203" pitchFamily="34" charset="0"/>
                <a:cs typeface="Lato" panose="020F0502020204030203" pitchFamily="34" charset="0"/>
              </a:rPr>
              <a:t>Kodulähedaste lasteaia- ja põhikoolikohtade tagamine</a:t>
            </a:r>
            <a:endParaRPr lang="en-EE" sz="2000" b="1"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Erivajadustega</a:t>
            </a:r>
            <a:r>
              <a:rPr lang="et-EE" sz="2000" dirty="0">
                <a:ea typeface="Lato" panose="020F0502020204030203" pitchFamily="34" charset="0"/>
                <a:cs typeface="Lato" panose="020F0502020204030203" pitchFamily="34" charset="0"/>
              </a:rPr>
              <a:t> (sh hariduslike erivajadustega) </a:t>
            </a:r>
            <a:r>
              <a:rPr lang="et-EE" sz="2000" b="1" dirty="0">
                <a:ea typeface="Lato" panose="020F0502020204030203" pitchFamily="34" charset="0"/>
                <a:cs typeface="Lato" panose="020F0502020204030203" pitchFamily="34" charset="0"/>
              </a:rPr>
              <a:t>laste ja noorte tugiteenuste süsteemi järjepidev arendamine</a:t>
            </a:r>
            <a:endParaRPr lang="en-EE" sz="2000" b="1"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Kodulähedase kooli haridusteenuse kvaliteedi ja maine tõstmine sundliikumise vähendamiseks</a:t>
            </a:r>
            <a:endParaRPr lang="en-EE" sz="2000" b="1"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Jäätmete liigiti kogumise edendamine, jäätmete kogumisvõrgustiku tõhustamine ja ringmajanduse arendamise soodustamine</a:t>
            </a:r>
            <a:endParaRPr lang="en-EE" sz="2000" b="1"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Noorte tööharjumuste suurendamine õpilasmalevate, laagrite, praktikumide, ettevõtlikkusõppe jms tegevuste toetamise abil</a:t>
            </a:r>
            <a:endParaRPr lang="en-EE" sz="2000" b="1"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Kodanikualgatuse, kodanikuühenduste tegevuste ja omavahelise koostöö toetamine</a:t>
            </a:r>
            <a:endParaRPr lang="en-EE" sz="2000" b="1"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Kaug- ja hübriidtöötamise võimaluste loomine</a:t>
            </a:r>
            <a:endParaRPr lang="en-EE" sz="2000" b="1"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Säästvate liikumisviiside arendamine</a:t>
            </a:r>
            <a:r>
              <a:rPr lang="et-EE" sz="2000" dirty="0">
                <a:ea typeface="Lato" panose="020F0502020204030203" pitchFamily="34" charset="0"/>
                <a:cs typeface="Lato" panose="020F0502020204030203" pitchFamily="34" charset="0"/>
              </a:rPr>
              <a:t>, sh jalgratta- ja jalakäijateede võrgustiku väljaehitamine</a:t>
            </a:r>
            <a:endParaRPr lang="en-EE" sz="2000"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Energiajulgeoleku suurendamine kohalikul tasandil</a:t>
            </a:r>
            <a:r>
              <a:rPr lang="et-EE" sz="2000" dirty="0">
                <a:ea typeface="Lato" panose="020F0502020204030203" pitchFamily="34" charset="0"/>
                <a:cs typeface="Lato" panose="020F0502020204030203" pitchFamily="34" charset="0"/>
              </a:rPr>
              <a:t>, sh hoonete energiatõhususe parandamine, energiaühistute loomise soodustamine, taastuvenergia laialdasem kasutamine jms </a:t>
            </a:r>
            <a:endParaRPr lang="en-EE" sz="2000" dirty="0">
              <a:ea typeface="Lato" panose="020F0502020204030203" pitchFamily="34" charset="0"/>
              <a:cs typeface="Lato" panose="020F0502020204030203" pitchFamily="34" charset="0"/>
            </a:endParaRPr>
          </a:p>
          <a:p>
            <a:pPr algn="just">
              <a:lnSpc>
                <a:spcPct val="100000"/>
              </a:lnSpc>
              <a:spcBef>
                <a:spcPts val="300"/>
              </a:spcBef>
            </a:pPr>
            <a:r>
              <a:rPr lang="et-EE" sz="2000" b="1" dirty="0">
                <a:ea typeface="Lato" panose="020F0502020204030203" pitchFamily="34" charset="0"/>
                <a:cs typeface="Lato" panose="020F0502020204030203" pitchFamily="34" charset="0"/>
              </a:rPr>
              <a:t>Omavalitsuste võimekuse tõstmine hädaolukordadega hakkamasaamisel ja elanikkonna teavitam</a:t>
            </a:r>
            <a:r>
              <a:rPr lang="et-EE" sz="2000" dirty="0">
                <a:ea typeface="Lato" panose="020F0502020204030203" pitchFamily="34" charset="0"/>
                <a:cs typeface="Lato" panose="020F0502020204030203" pitchFamily="34" charset="0"/>
              </a:rPr>
              <a:t>ine, sh kaasamine toimepidevuse </a:t>
            </a:r>
            <a:r>
              <a:rPr lang="et-EE" sz="2000" dirty="0" err="1">
                <a:ea typeface="Lato" panose="020F0502020204030203" pitchFamily="34" charset="0"/>
                <a:cs typeface="Lato" panose="020F0502020204030203" pitchFamily="34" charset="0"/>
              </a:rPr>
              <a:t>tagamisesel</a:t>
            </a:r>
            <a:endParaRPr lang="en-EE" sz="2000" dirty="0">
              <a:ea typeface="Lato" panose="020F0502020204030203" pitchFamily="34" charset="0"/>
              <a:cs typeface="Lato" panose="020F0502020204030203" pitchFamily="34" charset="0"/>
            </a:endParaRPr>
          </a:p>
          <a:p>
            <a:pPr marL="0" indent="0">
              <a:buNone/>
            </a:pPr>
            <a:endParaRPr lang="en-US" dirty="0"/>
          </a:p>
        </p:txBody>
      </p:sp>
    </p:spTree>
    <p:extLst>
      <p:ext uri="{BB962C8B-B14F-4D97-AF65-F5344CB8AC3E}">
        <p14:creationId xmlns:p14="http://schemas.microsoft.com/office/powerpoint/2010/main" val="17462512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4464620-64a7-4329-9591-0ab34f9b60c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534496ABBF5164C8F66CAB122C800E3" ma:contentTypeVersion="15" ma:contentTypeDescription="Create a new document." ma:contentTypeScope="" ma:versionID="fd8de0a15ad75503433659b31efcccc3">
  <xsd:schema xmlns:xsd="http://www.w3.org/2001/XMLSchema" xmlns:xs="http://www.w3.org/2001/XMLSchema" xmlns:p="http://schemas.microsoft.com/office/2006/metadata/properties" xmlns:ns3="06d78318-d116-40f8-adba-8e46b1c8506b" xmlns:ns4="24464620-64a7-4329-9591-0ab34f9b60c4" targetNamespace="http://schemas.microsoft.com/office/2006/metadata/properties" ma:root="true" ma:fieldsID="cd47626bd1e3c17cebf0331a0b2a4dfe" ns3:_="" ns4:_="">
    <xsd:import namespace="06d78318-d116-40f8-adba-8e46b1c8506b"/>
    <xsd:import namespace="24464620-64a7-4329-9591-0ab34f9b60c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MediaServiceLocation"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6d78318-d116-40f8-adba-8e46b1c8506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464620-64a7-4329-9591-0ab34f9b60c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7D45258-9A86-434C-B3A7-D0D39605E915}">
  <ds:schemaRefs>
    <ds:schemaRef ds:uri="06d78318-d116-40f8-adba-8e46b1c8506b"/>
    <ds:schemaRef ds:uri="http://purl.org/dc/dcmitype/"/>
    <ds:schemaRef ds:uri="http://purl.org/dc/terms/"/>
    <ds:schemaRef ds:uri="http://www.w3.org/XML/1998/namespace"/>
    <ds:schemaRef ds:uri="http://schemas.microsoft.com/office/2006/metadata/properties"/>
    <ds:schemaRef ds:uri="http://schemas.microsoft.com/office/2006/documentManagement/types"/>
    <ds:schemaRef ds:uri="http://schemas.microsoft.com/office/infopath/2007/PartnerControls"/>
    <ds:schemaRef ds:uri="http://purl.org/dc/elements/1.1/"/>
    <ds:schemaRef ds:uri="http://schemas.openxmlformats.org/package/2006/metadata/core-properties"/>
    <ds:schemaRef ds:uri="24464620-64a7-4329-9591-0ab34f9b60c4"/>
  </ds:schemaRefs>
</ds:datastoreItem>
</file>

<file path=customXml/itemProps2.xml><?xml version="1.0" encoding="utf-8"?>
<ds:datastoreItem xmlns:ds="http://schemas.openxmlformats.org/officeDocument/2006/customXml" ds:itemID="{D9F56B49-B5E1-467A-8568-988C346243A6}">
  <ds:schemaRefs>
    <ds:schemaRef ds:uri="http://schemas.microsoft.com/sharepoint/v3/contenttype/forms"/>
  </ds:schemaRefs>
</ds:datastoreItem>
</file>

<file path=customXml/itemProps3.xml><?xml version="1.0" encoding="utf-8"?>
<ds:datastoreItem xmlns:ds="http://schemas.openxmlformats.org/officeDocument/2006/customXml" ds:itemID="{48BB634A-EEFA-4152-A73E-E5ACF6C6A25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6d78318-d116-40f8-adba-8e46b1c8506b"/>
    <ds:schemaRef ds:uri="24464620-64a7-4329-9591-0ab34f9b6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1054</TotalTime>
  <Words>1239</Words>
  <Application>Microsoft Office PowerPoint</Application>
  <PresentationFormat>Widescreen</PresentationFormat>
  <Paragraphs>98</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Lato</vt:lpstr>
      <vt:lpstr>Lato Light</vt:lpstr>
      <vt:lpstr>Verdana</vt:lpstr>
      <vt:lpstr>Office Theme</vt:lpstr>
      <vt:lpstr>Harju maakonna arengustrateegia 2040+</vt:lpstr>
      <vt:lpstr>Harju maakonna arengustrateegia uuendamine</vt:lpstr>
      <vt:lpstr>Arengustrateegia uuendamise ajakava ja tegevused</vt:lpstr>
      <vt:lpstr>PowerPoint Presentation</vt:lpstr>
      <vt:lpstr>Harju maakonna arengustrateegia 2040+ visioon</vt:lpstr>
      <vt:lpstr>Strateegilised eesmärgid ja tegevussuunad</vt:lpstr>
      <vt:lpstr> Prioriteetsed ettepanekud riigitasandile </vt:lpstr>
      <vt:lpstr> Prioriteetsed regionaalse tasandi koostöösuunad </vt:lpstr>
      <vt:lpstr>Prioriteetsed kohaliku tasandi tegevussuunad</vt:lpstr>
      <vt:lpstr>Linnapiirkonna strateegia</vt:lpstr>
      <vt:lpstr>Jõelähtme vald: Iru küla, Uusküla, Loo alevik, Liivamäe küla</vt:lpstr>
      <vt:lpstr>Linnapiirkonna arendamise eesmärgid ja tegevussuunad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Harju maakonna arengustrateegia uuendamine</dc:title>
  <dc:creator>Tiina Beldsinsky</dc:creator>
  <cp:lastModifiedBy>Tiina Beldsinsky</cp:lastModifiedBy>
  <cp:revision>31</cp:revision>
  <cp:lastPrinted>2022-12-05T10:34:24Z</cp:lastPrinted>
  <dcterms:created xsi:type="dcterms:W3CDTF">2022-02-15T17:36:05Z</dcterms:created>
  <dcterms:modified xsi:type="dcterms:W3CDTF">2023-01-30T13:57:24Z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0x0101006534496ABBF5164C8F66CAB122C800E3</vt:lpwstr>
  </property>
</Properties>
</file>